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6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00" r:id="rId35"/>
    <p:sldId id="301" r:id="rId36"/>
    <p:sldId id="314" r:id="rId37"/>
    <p:sldId id="315" r:id="rId38"/>
    <p:sldId id="316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784EBDA-3E1D-4EFA-B1E3-2AC803432E24}">
  <a:tblStyle styleId="{8784EBDA-3E1D-4EFA-B1E3-2AC803432E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3899488" y="8655614"/>
            <a:ext cx="2987918" cy="485444"/>
          </a:xfrm>
          <a:prstGeom prst="rect">
            <a:avLst/>
          </a:prstGeom>
          <a:noFill/>
          <a:ln>
            <a:noFill/>
          </a:ln>
        </p:spPr>
        <p:txBody>
          <a:bodyPr wrap="square" lIns="19075" tIns="0" rIns="19075" bIns="0" anchor="b" anchorCtr="0">
            <a:noAutofit/>
          </a:bodyPr>
          <a:lstStyle/>
          <a:p>
            <a:pPr marL="0" marR="0" lvl="0" indent="-63500" algn="r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None/>
            </a:pPr>
            <a:fld id="{00000000-1234-1234-1234-123412341234}" type="slidenum">
              <a:rPr lang="it-IT" sz="1000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-63500" algn="r" rtl="0"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/>
                <a:buNone/>
              </a:pPr>
              <a:t>11</a:t>
            </a:fld>
            <a:endParaRPr lang="it-IT" sz="1000" b="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360488" y="847725"/>
            <a:ext cx="4137025" cy="3101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39" name="Shape 239"/>
          <p:cNvSpPr txBox="1"/>
          <p:nvPr/>
        </p:nvSpPr>
        <p:spPr>
          <a:xfrm>
            <a:off x="913202" y="4341047"/>
            <a:ext cx="5029962" cy="41145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3899488" y="8655614"/>
            <a:ext cx="2987918" cy="485444"/>
          </a:xfrm>
          <a:prstGeom prst="rect">
            <a:avLst/>
          </a:prstGeom>
          <a:noFill/>
          <a:ln>
            <a:noFill/>
          </a:ln>
        </p:spPr>
        <p:txBody>
          <a:bodyPr wrap="square" lIns="19075" tIns="0" rIns="19075" bIns="0" anchor="b" anchorCtr="0">
            <a:noAutofit/>
          </a:bodyPr>
          <a:lstStyle/>
          <a:p>
            <a:pPr marL="0" marR="0" lvl="0" indent="-63500" algn="r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None/>
            </a:pPr>
            <a:fld id="{00000000-1234-1234-1234-123412341234}" type="slidenum">
              <a:rPr lang="it-IT" sz="1000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-63500" algn="r" rtl="0"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/>
                <a:buNone/>
              </a:pPr>
              <a:t>12</a:t>
            </a:fld>
            <a:endParaRPr lang="it-IT" sz="1000" b="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360488" y="847725"/>
            <a:ext cx="4137025" cy="3101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55" name="Shape 255"/>
          <p:cNvSpPr txBox="1"/>
          <p:nvPr/>
        </p:nvSpPr>
        <p:spPr>
          <a:xfrm>
            <a:off x="913202" y="4341047"/>
            <a:ext cx="5029962" cy="41145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3899488" y="8655614"/>
            <a:ext cx="2987918" cy="485444"/>
          </a:xfrm>
          <a:prstGeom prst="rect">
            <a:avLst/>
          </a:prstGeom>
          <a:noFill/>
          <a:ln>
            <a:noFill/>
          </a:ln>
        </p:spPr>
        <p:txBody>
          <a:bodyPr wrap="square" lIns="19075" tIns="0" rIns="19075" bIns="0" anchor="b" anchorCtr="0">
            <a:noAutofit/>
          </a:bodyPr>
          <a:lstStyle/>
          <a:p>
            <a:pPr marL="0" marR="0" lvl="0" indent="-63500" algn="r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None/>
            </a:pPr>
            <a:fld id="{00000000-1234-1234-1234-123412341234}" type="slidenum">
              <a:rPr lang="it-IT" sz="1000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-63500" algn="r" rtl="0"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/>
                <a:buNone/>
              </a:pPr>
              <a:t>13</a:t>
            </a:fld>
            <a:endParaRPr lang="it-IT" sz="1000" b="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360488" y="847725"/>
            <a:ext cx="4137025" cy="3101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74" name="Shape 274"/>
          <p:cNvSpPr txBox="1"/>
          <p:nvPr/>
        </p:nvSpPr>
        <p:spPr>
          <a:xfrm>
            <a:off x="913202" y="4341047"/>
            <a:ext cx="5029962" cy="41145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3899488" y="8655614"/>
            <a:ext cx="2987918" cy="485444"/>
          </a:xfrm>
          <a:prstGeom prst="rect">
            <a:avLst/>
          </a:prstGeom>
          <a:noFill/>
          <a:ln>
            <a:noFill/>
          </a:ln>
        </p:spPr>
        <p:txBody>
          <a:bodyPr wrap="square" lIns="19075" tIns="0" rIns="19075" bIns="0" anchor="b" anchorCtr="0">
            <a:noAutofit/>
          </a:bodyPr>
          <a:lstStyle/>
          <a:p>
            <a:pPr marL="0" marR="0" lvl="0" indent="-63500" algn="r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None/>
            </a:pPr>
            <a:fld id="{00000000-1234-1234-1234-123412341234}" type="slidenum">
              <a:rPr lang="it-IT" sz="1000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-63500" algn="r" rtl="0"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/>
                <a:buNone/>
              </a:pPr>
              <a:t>14</a:t>
            </a:fld>
            <a:endParaRPr lang="it-IT" sz="1000" b="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360488" y="847725"/>
            <a:ext cx="4137025" cy="3101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86" name="Shape 286"/>
          <p:cNvSpPr txBox="1"/>
          <p:nvPr/>
        </p:nvSpPr>
        <p:spPr>
          <a:xfrm>
            <a:off x="913202" y="4341047"/>
            <a:ext cx="5029962" cy="41145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360488" y="847725"/>
            <a:ext cx="4137025" cy="3101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313" name="Shape 313"/>
          <p:cNvSpPr txBox="1"/>
          <p:nvPr/>
        </p:nvSpPr>
        <p:spPr>
          <a:xfrm>
            <a:off x="913202" y="4341047"/>
            <a:ext cx="5029962" cy="41145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360488" y="847725"/>
            <a:ext cx="4137025" cy="3101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323" name="Shape 323"/>
          <p:cNvSpPr txBox="1"/>
          <p:nvPr/>
        </p:nvSpPr>
        <p:spPr>
          <a:xfrm>
            <a:off x="913202" y="4341047"/>
            <a:ext cx="5029962" cy="41145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3899488" y="8655614"/>
            <a:ext cx="2987918" cy="485444"/>
          </a:xfrm>
          <a:prstGeom prst="rect">
            <a:avLst/>
          </a:prstGeom>
          <a:noFill/>
          <a:ln>
            <a:noFill/>
          </a:ln>
        </p:spPr>
        <p:txBody>
          <a:bodyPr wrap="square" lIns="19075" tIns="0" rIns="19075" bIns="0" anchor="b" anchorCtr="0">
            <a:noAutofit/>
          </a:bodyPr>
          <a:lstStyle/>
          <a:p>
            <a:pPr marL="0" marR="0" lvl="0" indent="-63500" algn="r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None/>
            </a:pPr>
            <a:fld id="{00000000-1234-1234-1234-123412341234}" type="slidenum">
              <a:rPr lang="it-IT" sz="1000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-63500" algn="r" rtl="0"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/>
                <a:buNone/>
              </a:pPr>
              <a:t>2</a:t>
            </a:fld>
            <a:endParaRPr lang="it-IT" sz="1000" b="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360488" y="847725"/>
            <a:ext cx="4137025" cy="3101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7" name="Shape 97"/>
          <p:cNvSpPr txBox="1"/>
          <p:nvPr/>
        </p:nvSpPr>
        <p:spPr>
          <a:xfrm>
            <a:off x="913202" y="4341047"/>
            <a:ext cx="5029962" cy="41145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23</a:t>
            </a:fld>
            <a:endParaRPr lang="it-IT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Shape 391"/>
          <p:cNvSpPr txBox="1"/>
          <p:nvPr/>
        </p:nvSpPr>
        <p:spPr>
          <a:xfrm>
            <a:off x="3900417" y="8656832"/>
            <a:ext cx="2988630" cy="485692"/>
          </a:xfrm>
          <a:prstGeom prst="rect">
            <a:avLst/>
          </a:prstGeom>
          <a:noFill/>
          <a:ln>
            <a:noFill/>
          </a:ln>
        </p:spPr>
        <p:txBody>
          <a:bodyPr wrap="square" lIns="87000" tIns="43500" rIns="87000" bIns="435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362075" y="849313"/>
            <a:ext cx="4135438" cy="3100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393" name="Shape 393"/>
          <p:cNvSpPr txBox="1"/>
          <p:nvPr/>
        </p:nvSpPr>
        <p:spPr>
          <a:xfrm>
            <a:off x="686290" y="4343179"/>
            <a:ext cx="5485420" cy="4114358"/>
          </a:xfrm>
          <a:prstGeom prst="rect">
            <a:avLst/>
          </a:prstGeom>
          <a:noFill/>
          <a:ln>
            <a:noFill/>
          </a:ln>
        </p:spPr>
        <p:txBody>
          <a:bodyPr wrap="square" lIns="87000" tIns="43500" rIns="87000" bIns="435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24</a:t>
            </a:fld>
            <a:endParaRPr lang="it-IT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3900417" y="8656832"/>
            <a:ext cx="2988630" cy="485692"/>
          </a:xfrm>
          <a:prstGeom prst="rect">
            <a:avLst/>
          </a:prstGeom>
          <a:noFill/>
          <a:ln>
            <a:noFill/>
          </a:ln>
        </p:spPr>
        <p:txBody>
          <a:bodyPr wrap="square" lIns="87000" tIns="43500" rIns="87000" bIns="435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362075" y="849313"/>
            <a:ext cx="4135438" cy="3100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418" name="Shape 418"/>
          <p:cNvSpPr txBox="1"/>
          <p:nvPr/>
        </p:nvSpPr>
        <p:spPr>
          <a:xfrm>
            <a:off x="913420" y="4341703"/>
            <a:ext cx="5031160" cy="4115833"/>
          </a:xfrm>
          <a:prstGeom prst="rect">
            <a:avLst/>
          </a:prstGeom>
          <a:noFill/>
          <a:ln>
            <a:noFill/>
          </a:ln>
        </p:spPr>
        <p:txBody>
          <a:bodyPr wrap="square" lIns="87000" tIns="43500" rIns="87000" bIns="435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25</a:t>
            </a:fld>
            <a:endParaRPr lang="it-IT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Shape 437"/>
          <p:cNvSpPr txBox="1"/>
          <p:nvPr/>
        </p:nvSpPr>
        <p:spPr>
          <a:xfrm>
            <a:off x="3900417" y="8656832"/>
            <a:ext cx="2988630" cy="485692"/>
          </a:xfrm>
          <a:prstGeom prst="rect">
            <a:avLst/>
          </a:prstGeom>
          <a:noFill/>
          <a:ln>
            <a:noFill/>
          </a:ln>
        </p:spPr>
        <p:txBody>
          <a:bodyPr wrap="square" lIns="87000" tIns="43500" rIns="87000" bIns="435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362075" y="849313"/>
            <a:ext cx="4135438" cy="3100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439" name="Shape 439"/>
          <p:cNvSpPr txBox="1"/>
          <p:nvPr/>
        </p:nvSpPr>
        <p:spPr>
          <a:xfrm>
            <a:off x="913420" y="4341703"/>
            <a:ext cx="5031160" cy="4115833"/>
          </a:xfrm>
          <a:prstGeom prst="rect">
            <a:avLst/>
          </a:prstGeom>
          <a:noFill/>
          <a:ln>
            <a:noFill/>
          </a:ln>
        </p:spPr>
        <p:txBody>
          <a:bodyPr wrap="square" lIns="87000" tIns="43500" rIns="87000" bIns="435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26</a:t>
            </a:fld>
            <a:endParaRPr lang="it-IT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0" name="Shape 450"/>
          <p:cNvSpPr txBox="1"/>
          <p:nvPr/>
        </p:nvSpPr>
        <p:spPr>
          <a:xfrm>
            <a:off x="3900417" y="8656832"/>
            <a:ext cx="2988630" cy="485692"/>
          </a:xfrm>
          <a:prstGeom prst="rect">
            <a:avLst/>
          </a:prstGeom>
          <a:noFill/>
          <a:ln>
            <a:noFill/>
          </a:ln>
        </p:spPr>
        <p:txBody>
          <a:bodyPr wrap="square" lIns="87000" tIns="43500" rIns="87000" bIns="435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1362075" y="849313"/>
            <a:ext cx="4135438" cy="3100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452" name="Shape 452"/>
          <p:cNvSpPr txBox="1"/>
          <p:nvPr/>
        </p:nvSpPr>
        <p:spPr>
          <a:xfrm>
            <a:off x="913420" y="4341703"/>
            <a:ext cx="5031160" cy="4115833"/>
          </a:xfrm>
          <a:prstGeom prst="rect">
            <a:avLst/>
          </a:prstGeom>
          <a:noFill/>
          <a:ln>
            <a:noFill/>
          </a:ln>
        </p:spPr>
        <p:txBody>
          <a:bodyPr wrap="square" lIns="87000" tIns="43500" rIns="87000" bIns="435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27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Shape 463"/>
          <p:cNvSpPr txBox="1"/>
          <p:nvPr/>
        </p:nvSpPr>
        <p:spPr>
          <a:xfrm>
            <a:off x="3899488" y="8655614"/>
            <a:ext cx="2987918" cy="485444"/>
          </a:xfrm>
          <a:prstGeom prst="rect">
            <a:avLst/>
          </a:prstGeom>
          <a:noFill/>
          <a:ln>
            <a:noFill/>
          </a:ln>
        </p:spPr>
        <p:txBody>
          <a:bodyPr wrap="square" lIns="19075" tIns="0" rIns="19075" bIns="0" anchor="b" anchorCtr="0">
            <a:noAutofit/>
          </a:bodyPr>
          <a:lstStyle/>
          <a:p>
            <a:pPr marL="0" marR="0" lvl="0" indent="-63500" algn="r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None/>
            </a:pPr>
            <a:fld id="{00000000-1234-1234-1234-123412341234}" type="slidenum">
              <a:rPr lang="it-IT" sz="1000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-63500" algn="r" rtl="0"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/>
                <a:buNone/>
              </a:pPr>
              <a:t>27</a:t>
            </a:fld>
            <a:endParaRPr lang="it-IT" sz="1000" b="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1360488" y="847725"/>
            <a:ext cx="4137025" cy="3101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465" name="Shape 465"/>
          <p:cNvSpPr txBox="1"/>
          <p:nvPr/>
        </p:nvSpPr>
        <p:spPr>
          <a:xfrm>
            <a:off x="913202" y="4341047"/>
            <a:ext cx="5029962" cy="41145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28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360488" y="847725"/>
            <a:ext cx="4137025" cy="3101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479" name="Shape 479"/>
          <p:cNvSpPr txBox="1"/>
          <p:nvPr/>
        </p:nvSpPr>
        <p:spPr>
          <a:xfrm>
            <a:off x="913202" y="4341047"/>
            <a:ext cx="5029962" cy="41145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29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Shape 493"/>
          <p:cNvSpPr txBox="1"/>
          <p:nvPr/>
        </p:nvSpPr>
        <p:spPr>
          <a:xfrm>
            <a:off x="3899488" y="8655614"/>
            <a:ext cx="2987918" cy="485444"/>
          </a:xfrm>
          <a:prstGeom prst="rect">
            <a:avLst/>
          </a:prstGeom>
          <a:noFill/>
          <a:ln>
            <a:noFill/>
          </a:ln>
        </p:spPr>
        <p:txBody>
          <a:bodyPr wrap="square" lIns="19075" tIns="0" rIns="19075" bIns="0" anchor="b" anchorCtr="0">
            <a:noAutofit/>
          </a:bodyPr>
          <a:lstStyle/>
          <a:p>
            <a:pPr marL="0" marR="0" lvl="0" indent="-63500" algn="r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None/>
            </a:pPr>
            <a:fld id="{00000000-1234-1234-1234-123412341234}" type="slidenum">
              <a:rPr lang="it-IT" sz="1000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-63500" algn="r" rtl="0"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/>
                <a:buNone/>
              </a:pPr>
              <a:t>29</a:t>
            </a:fld>
            <a:endParaRPr lang="it-IT" sz="1000" b="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360488" y="847725"/>
            <a:ext cx="4137025" cy="3101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495" name="Shape 495"/>
          <p:cNvSpPr txBox="1"/>
          <p:nvPr/>
        </p:nvSpPr>
        <p:spPr>
          <a:xfrm>
            <a:off x="913202" y="4341047"/>
            <a:ext cx="5029962" cy="41145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30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Shape 508"/>
          <p:cNvSpPr txBox="1"/>
          <p:nvPr/>
        </p:nvSpPr>
        <p:spPr>
          <a:xfrm>
            <a:off x="3899488" y="8655614"/>
            <a:ext cx="2987918" cy="485444"/>
          </a:xfrm>
          <a:prstGeom prst="rect">
            <a:avLst/>
          </a:prstGeom>
          <a:noFill/>
          <a:ln>
            <a:noFill/>
          </a:ln>
        </p:spPr>
        <p:txBody>
          <a:bodyPr wrap="square" lIns="19075" tIns="0" rIns="19075" bIns="0" anchor="b" anchorCtr="0">
            <a:noAutofit/>
          </a:bodyPr>
          <a:lstStyle/>
          <a:p>
            <a:pPr marL="0" marR="0" lvl="0" indent="-63500" algn="r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None/>
            </a:pPr>
            <a:fld id="{00000000-1234-1234-1234-123412341234}" type="slidenum">
              <a:rPr lang="it-IT" sz="1000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-63500" algn="r" rtl="0"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/>
                <a:buNone/>
              </a:pPr>
              <a:t>30</a:t>
            </a:fld>
            <a:endParaRPr lang="it-IT" sz="1000" b="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1360488" y="847725"/>
            <a:ext cx="4137025" cy="3101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510" name="Shape 510"/>
          <p:cNvSpPr txBox="1"/>
          <p:nvPr/>
        </p:nvSpPr>
        <p:spPr>
          <a:xfrm>
            <a:off x="913202" y="4341047"/>
            <a:ext cx="5029962" cy="41145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31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Shape 528"/>
          <p:cNvSpPr txBox="1"/>
          <p:nvPr/>
        </p:nvSpPr>
        <p:spPr>
          <a:xfrm>
            <a:off x="3899488" y="8655614"/>
            <a:ext cx="2987918" cy="485444"/>
          </a:xfrm>
          <a:prstGeom prst="rect">
            <a:avLst/>
          </a:prstGeom>
          <a:noFill/>
          <a:ln>
            <a:noFill/>
          </a:ln>
        </p:spPr>
        <p:txBody>
          <a:bodyPr wrap="square" lIns="19075" tIns="0" rIns="19075" bIns="0" anchor="b" anchorCtr="0">
            <a:noAutofit/>
          </a:bodyPr>
          <a:lstStyle/>
          <a:p>
            <a:pPr marL="0" marR="0" lvl="0" indent="-63500" algn="r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None/>
            </a:pPr>
            <a:fld id="{00000000-1234-1234-1234-123412341234}" type="slidenum">
              <a:rPr lang="it-IT" sz="1000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-63500" algn="r" rtl="0"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/>
                <a:buNone/>
              </a:pPr>
              <a:t>31</a:t>
            </a:fld>
            <a:endParaRPr lang="it-IT" sz="1000" b="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1360488" y="847725"/>
            <a:ext cx="4137025" cy="3101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530" name="Shape 530"/>
          <p:cNvSpPr txBox="1"/>
          <p:nvPr/>
        </p:nvSpPr>
        <p:spPr>
          <a:xfrm>
            <a:off x="913202" y="4341047"/>
            <a:ext cx="5029962" cy="41145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32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Shape 545"/>
          <p:cNvSpPr txBox="1"/>
          <p:nvPr/>
        </p:nvSpPr>
        <p:spPr>
          <a:xfrm>
            <a:off x="3899488" y="8655614"/>
            <a:ext cx="2987918" cy="485444"/>
          </a:xfrm>
          <a:prstGeom prst="rect">
            <a:avLst/>
          </a:prstGeom>
          <a:noFill/>
          <a:ln>
            <a:noFill/>
          </a:ln>
        </p:spPr>
        <p:txBody>
          <a:bodyPr wrap="square" lIns="19075" tIns="0" rIns="19075" bIns="0" anchor="b" anchorCtr="0">
            <a:noAutofit/>
          </a:bodyPr>
          <a:lstStyle/>
          <a:p>
            <a:pPr marL="0" marR="0" lvl="0" indent="-63500" algn="r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None/>
            </a:pPr>
            <a:fld id="{00000000-1234-1234-1234-123412341234}" type="slidenum">
              <a:rPr lang="it-IT" sz="1000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-63500" algn="r" rtl="0"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/>
                <a:buNone/>
              </a:pPr>
              <a:t>32</a:t>
            </a:fld>
            <a:endParaRPr lang="it-IT" sz="1000" b="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360488" y="847725"/>
            <a:ext cx="4137025" cy="3101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547" name="Shape 547"/>
          <p:cNvSpPr txBox="1"/>
          <p:nvPr/>
        </p:nvSpPr>
        <p:spPr>
          <a:xfrm>
            <a:off x="913202" y="4341047"/>
            <a:ext cx="5029962" cy="41145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5"/>
          <p:cNvSpPr txBox="1">
            <a:spLocks noGrp="1" noChangeArrowheads="1"/>
          </p:cNvSpPr>
          <p:nvPr/>
        </p:nvSpPr>
        <p:spPr bwMode="auto">
          <a:xfrm>
            <a:off x="3900417" y="8657007"/>
            <a:ext cx="2988630" cy="48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0" hangingPunct="0"/>
            <a:fld id="{8C6B6592-9BD5-42BD-ADA4-BB5B9E1E31BF}" type="slidenum">
              <a:rPr lang="it-IT" altLang="it-IT" sz="1000" b="0" i="1">
                <a:latin typeface="Times New Roman" pitchFamily="18" charset="0"/>
              </a:rPr>
              <a:pPr algn="r" defTabSz="762000" eaLnBrk="0" hangingPunct="0"/>
              <a:t>35</a:t>
            </a:fld>
            <a:endParaRPr lang="it-IT" altLang="it-IT" sz="1000" b="0" i="1">
              <a:latin typeface="Times New Roman" pitchFamily="18" charset="0"/>
            </a:endParaRPr>
          </a:p>
        </p:txBody>
      </p:sp>
      <p:sp>
        <p:nvSpPr>
          <p:cNvPr id="179203" name="Rectangle 5"/>
          <p:cNvSpPr txBox="1">
            <a:spLocks noGrp="1" noChangeArrowheads="1"/>
          </p:cNvSpPr>
          <p:nvPr/>
        </p:nvSpPr>
        <p:spPr bwMode="auto">
          <a:xfrm>
            <a:off x="3900417" y="8657007"/>
            <a:ext cx="2988630" cy="48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0" hangingPunct="0"/>
            <a:fld id="{94A783CA-D9B5-488C-BA94-1CC1D2F76389}" type="slidenum">
              <a:rPr lang="it-IT" altLang="it-IT" sz="1000" b="0" i="1">
                <a:latin typeface="Times New Roman" pitchFamily="18" charset="0"/>
                <a:cs typeface="Arial" charset="0"/>
              </a:rPr>
              <a:pPr algn="r" defTabSz="762000" eaLnBrk="0" hangingPunct="0"/>
              <a:t>35</a:t>
            </a:fld>
            <a:endParaRPr lang="it-IT" altLang="it-IT" sz="1000" b="0" i="1">
              <a:latin typeface="Times New Roman" pitchFamily="18" charset="0"/>
              <a:cs typeface="Arial" charset="0"/>
            </a:endParaRPr>
          </a:p>
        </p:txBody>
      </p:sp>
      <p:sp>
        <p:nvSpPr>
          <p:cNvPr id="179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5"/>
          <p:cNvSpPr txBox="1">
            <a:spLocks noGrp="1" noChangeArrowheads="1"/>
          </p:cNvSpPr>
          <p:nvPr/>
        </p:nvSpPr>
        <p:spPr bwMode="auto">
          <a:xfrm>
            <a:off x="3900417" y="8657007"/>
            <a:ext cx="2988630" cy="48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0" hangingPunct="0"/>
            <a:fld id="{149EEB7E-1069-4A9E-A56F-B64EC1D9EA77}" type="slidenum">
              <a:rPr lang="it-IT" altLang="it-IT" sz="1000" b="0" i="1">
                <a:latin typeface="Times New Roman" pitchFamily="18" charset="0"/>
              </a:rPr>
              <a:pPr algn="r" defTabSz="762000" eaLnBrk="0" hangingPunct="0"/>
              <a:t>39</a:t>
            </a:fld>
            <a:endParaRPr lang="it-IT" altLang="it-IT" sz="1000" b="0" i="1">
              <a:latin typeface="Times New Roman" pitchFamily="18" charset="0"/>
            </a:endParaRPr>
          </a:p>
        </p:txBody>
      </p:sp>
      <p:sp>
        <p:nvSpPr>
          <p:cNvPr id="180227" name="Rectangle 5"/>
          <p:cNvSpPr txBox="1">
            <a:spLocks noGrp="1" noChangeArrowheads="1"/>
          </p:cNvSpPr>
          <p:nvPr/>
        </p:nvSpPr>
        <p:spPr bwMode="auto">
          <a:xfrm>
            <a:off x="3900417" y="8657007"/>
            <a:ext cx="2988630" cy="48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0" hangingPunct="0"/>
            <a:fld id="{2823B453-2A2F-40C4-80E1-3CA115A87A67}" type="slidenum">
              <a:rPr lang="it-IT" altLang="it-IT" sz="1000" b="0" i="1">
                <a:latin typeface="Times New Roman" pitchFamily="18" charset="0"/>
                <a:cs typeface="Arial" charset="0"/>
              </a:rPr>
              <a:pPr algn="r" defTabSz="762000" eaLnBrk="0" hangingPunct="0"/>
              <a:t>39</a:t>
            </a:fld>
            <a:endParaRPr lang="it-IT" altLang="it-IT" sz="1000" b="0" i="1">
              <a:latin typeface="Times New Roman" pitchFamily="18" charset="0"/>
              <a:cs typeface="Arial" charset="0"/>
            </a:endParaRPr>
          </a:p>
        </p:txBody>
      </p:sp>
      <p:sp>
        <p:nvSpPr>
          <p:cNvPr id="180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5CAD4A-0728-4B83-93A8-87CDFA77FE7F}" type="slidenum">
              <a:rPr lang="it-IT" altLang="it-IT" smtClean="0"/>
              <a:pPr/>
              <a:t>40</a:t>
            </a:fld>
            <a:endParaRPr lang="it-IT" altLang="it-IT" smtClean="0"/>
          </a:p>
        </p:txBody>
      </p:sp>
      <p:sp>
        <p:nvSpPr>
          <p:cNvPr id="181251" name="Rectangle 5"/>
          <p:cNvSpPr txBox="1">
            <a:spLocks noGrp="1" noChangeArrowheads="1"/>
          </p:cNvSpPr>
          <p:nvPr/>
        </p:nvSpPr>
        <p:spPr bwMode="auto">
          <a:xfrm>
            <a:off x="3900417" y="8657007"/>
            <a:ext cx="2988630" cy="48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0" hangingPunct="0"/>
            <a:fld id="{38E32FF4-8AC4-4766-952C-4DD998699518}" type="slidenum">
              <a:rPr lang="it-IT" altLang="it-IT" sz="1000" b="0" i="1">
                <a:latin typeface="Times New Roman" pitchFamily="18" charset="0"/>
                <a:cs typeface="Arial" charset="0"/>
              </a:rPr>
              <a:pPr algn="r" defTabSz="762000" eaLnBrk="0" hangingPunct="0"/>
              <a:t>40</a:t>
            </a:fld>
            <a:endParaRPr lang="it-IT" altLang="it-IT" sz="1000" b="0" i="1">
              <a:latin typeface="Times New Roman" pitchFamily="18" charset="0"/>
              <a:cs typeface="Arial" charset="0"/>
            </a:endParaRPr>
          </a:p>
        </p:txBody>
      </p:sp>
      <p:sp>
        <p:nvSpPr>
          <p:cNvPr id="181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3899488" y="8655614"/>
            <a:ext cx="2987918" cy="485444"/>
          </a:xfrm>
          <a:prstGeom prst="rect">
            <a:avLst/>
          </a:prstGeom>
          <a:noFill/>
          <a:ln>
            <a:noFill/>
          </a:ln>
        </p:spPr>
        <p:txBody>
          <a:bodyPr wrap="square" lIns="19075" tIns="0" rIns="19075" bIns="0" anchor="b" anchorCtr="0">
            <a:noAutofit/>
          </a:bodyPr>
          <a:lstStyle/>
          <a:p>
            <a:pPr marL="0" marR="0" lvl="0" indent="-63500" algn="r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None/>
            </a:pPr>
            <a:fld id="{00000000-1234-1234-1234-123412341234}" type="slidenum">
              <a:rPr lang="it-IT" sz="1000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-63500" algn="r" rtl="0"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/>
                <a:buNone/>
              </a:pPr>
              <a:t>5</a:t>
            </a:fld>
            <a:endParaRPr lang="it-IT" sz="1000" b="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913202" y="4341047"/>
            <a:ext cx="5029962" cy="41145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360488" y="847725"/>
            <a:ext cx="4137025" cy="3101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3899488" y="8655614"/>
            <a:ext cx="2987918" cy="485444"/>
          </a:xfrm>
          <a:prstGeom prst="rect">
            <a:avLst/>
          </a:prstGeom>
          <a:noFill/>
          <a:ln>
            <a:noFill/>
          </a:ln>
        </p:spPr>
        <p:txBody>
          <a:bodyPr wrap="square" lIns="19075" tIns="0" rIns="19075" bIns="0" anchor="b" anchorCtr="0">
            <a:noAutofit/>
          </a:bodyPr>
          <a:lstStyle/>
          <a:p>
            <a:pPr marL="0" marR="0" lvl="0" indent="-63500" algn="r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None/>
            </a:pPr>
            <a:fld id="{00000000-1234-1234-1234-123412341234}" type="slidenum">
              <a:rPr lang="it-IT" sz="1000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-63500" algn="r" rtl="0"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/>
                <a:buNone/>
              </a:pPr>
              <a:t>6</a:t>
            </a:fld>
            <a:endParaRPr lang="it-IT" sz="1000" b="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913202" y="4341047"/>
            <a:ext cx="5029962" cy="41145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360488" y="847725"/>
            <a:ext cx="4137025" cy="3101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3899488" y="8655614"/>
            <a:ext cx="2987918" cy="485444"/>
          </a:xfrm>
          <a:prstGeom prst="rect">
            <a:avLst/>
          </a:prstGeom>
          <a:noFill/>
          <a:ln>
            <a:noFill/>
          </a:ln>
        </p:spPr>
        <p:txBody>
          <a:bodyPr wrap="square" lIns="19075" tIns="0" rIns="19075" bIns="0" anchor="b" anchorCtr="0">
            <a:noAutofit/>
          </a:bodyPr>
          <a:lstStyle/>
          <a:p>
            <a:pPr marL="0" marR="0" lvl="0" indent="-63500" algn="r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None/>
            </a:pPr>
            <a:fld id="{00000000-1234-1234-1234-123412341234}" type="slidenum">
              <a:rPr lang="it-IT" sz="1000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-63500" algn="r" rtl="0"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/>
                <a:buNone/>
              </a:pPr>
              <a:t>7</a:t>
            </a:fld>
            <a:endParaRPr lang="it-IT" sz="1000" b="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913202" y="4341047"/>
            <a:ext cx="5029962" cy="41145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360488" y="847725"/>
            <a:ext cx="4137025" cy="3101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913202" y="4341047"/>
            <a:ext cx="5029962" cy="41145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360488" y="847725"/>
            <a:ext cx="4137025" cy="3101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iki/Testo_Unico_Sicurezza_Lavoro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6164664"/>
            <a:ext cx="2608070" cy="69290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51520" y="764704"/>
            <a:ext cx="8589640" cy="54006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1396" algn="ctr" rtl="0">
              <a:spcBef>
                <a:spcPts val="0"/>
              </a:spcBef>
              <a:buClr>
                <a:srgbClr val="FC7876"/>
              </a:buClr>
              <a:buSzPct val="99974"/>
              <a:buFont typeface="Calibri"/>
              <a:buNone/>
            </a:pPr>
            <a:r>
              <a:rPr lang="it-IT" sz="3959" b="1" i="0" u="none" strike="noStrike" cap="none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959" b="1" i="0" u="none" strike="noStrike" cap="none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3959" b="1" i="0" u="none" strike="noStrike" cap="none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959" b="1" i="0" u="none" strike="noStrike" cap="none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3959" b="1" i="0" u="none" strike="noStrike" cap="none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959" b="1" i="0" u="none" strike="noStrike" cap="none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3959" b="1" i="0" u="none" strike="noStrike" cap="none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959" b="1" i="0" u="none" strike="noStrike" cap="none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3959" b="1" i="0" u="none" strike="noStrike" cap="none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959" b="1" i="0" u="none" strike="noStrike" cap="none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3959" b="1" i="0" u="none" strike="noStrike" cap="none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959" b="1" i="0" u="none" strike="noStrike" cap="none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3959" b="1" i="0" u="none" strike="noStrike" cap="none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959" b="1" i="0" u="none" strike="noStrike" cap="none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3959" b="1" i="0" u="none" strike="noStrike" cap="none" dirty="0" smtClean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959" b="1" i="0" u="none" strike="noStrike" cap="none" dirty="0" smtClean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79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it-IT" sz="279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L’Istruzione e la formazione sono le armi più potenti che si possono utilizzare per cambiare il mondo”</a:t>
            </a:r>
            <a:br>
              <a:rPr lang="it-IT" sz="279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62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Nelson Mandela</a:t>
            </a:r>
            <a:r>
              <a:rPr lang="it-IT" sz="3959" b="1" i="1" u="none" strike="noStrike" cap="none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959" b="1" i="1" u="none" strike="noStrike" cap="none" dirty="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it-IT" sz="3959" b="1" i="1" u="none" strike="noStrike" cap="none" dirty="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7864" y="2810517"/>
            <a:ext cx="2402635" cy="220265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467544" y="332656"/>
            <a:ext cx="8101408" cy="2304256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CORSO </a:t>
            </a:r>
            <a:r>
              <a:rPr lang="it-IT" sz="28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</a:t>
            </a:r>
            <a:r>
              <a:rPr lang="it-IT" sz="2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FORMAZIONE IN TEMA </a:t>
            </a:r>
            <a:r>
              <a:rPr lang="it-IT" sz="28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</a:t>
            </a:r>
            <a:r>
              <a:rPr lang="it-IT" sz="2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SICUREZZA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 DOCENTI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AGGIORNAMENTO 6H</a:t>
            </a:r>
            <a:endParaRPr lang="it-IT" sz="2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DLsl</a:t>
            </a:r>
            <a:r>
              <a:rPr lang="it-IT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81 / 2008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( 13 Titoli  306 Articoli  51 Allegati)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Prof.ssa </a:t>
            </a:r>
            <a:r>
              <a:rPr lang="it-IT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Maria Grazia </a:t>
            </a:r>
            <a:r>
              <a:rPr lang="it-IT" sz="20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Valotta</a:t>
            </a:r>
            <a:r>
              <a:rPr lang="it-IT" sz="2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prof. Salvatore F. </a:t>
            </a:r>
            <a:r>
              <a:rPr lang="it-IT" sz="20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Baffa</a:t>
            </a:r>
            <a:endParaRPr lang="it-IT" sz="2000" b="1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it-IT"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68344" y="6435104"/>
            <a:ext cx="1208206" cy="422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251520" y="188640"/>
            <a:ext cx="8496944" cy="1323439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Obblighi responsabilità diritti doveri e sanzioni soggetti aziendali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TITOLO I art. 17-18 del DLgs 81/2008</a:t>
            </a:r>
          </a:p>
        </p:txBody>
      </p:sp>
      <p:sp>
        <p:nvSpPr>
          <p:cNvPr id="230" name="Shape 230"/>
          <p:cNvSpPr/>
          <p:nvPr/>
        </p:nvSpPr>
        <p:spPr>
          <a:xfrm>
            <a:off x="179512" y="1772817"/>
            <a:ext cx="3672408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159000" marR="0" lvl="0" indent="-2159000" algn="l" rtl="0">
              <a:spcBef>
                <a:spcPts val="0"/>
              </a:spcBef>
              <a:buSzPct val="250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0" marR="0" lvl="0" indent="-2159000" algn="l" rtl="0">
              <a:spcBef>
                <a:spcPts val="0"/>
              </a:spcBef>
              <a:buSzPct val="250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0" marR="0" lvl="0" indent="-2159000" algn="l" rtl="0">
              <a:spcBef>
                <a:spcPts val="0"/>
              </a:spcBef>
              <a:buSzPct val="250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0" marR="0" lvl="0" indent="-2159000" algn="l" rtl="0">
              <a:spcBef>
                <a:spcPts val="0"/>
              </a:spcBef>
              <a:buSzPct val="250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395536" y="4581128"/>
            <a:ext cx="3096344" cy="122413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3492500" marR="0" lvl="0" indent="-3492500" algn="ctr" rtl="0">
              <a:spcBef>
                <a:spcPts val="0"/>
              </a:spcBef>
              <a:buSzPct val="25000"/>
              <a:buNone/>
            </a:pP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lavoratori</a:t>
            </a:r>
          </a:p>
        </p:txBody>
      </p:sp>
      <p:sp>
        <p:nvSpPr>
          <p:cNvPr id="232" name="Shape 232"/>
          <p:cNvSpPr/>
          <p:nvPr/>
        </p:nvSpPr>
        <p:spPr>
          <a:xfrm>
            <a:off x="395536" y="2204864"/>
            <a:ext cx="3240360" cy="122413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3492500" marR="0" lvl="0" indent="-3492500" algn="ctr" rtl="0">
              <a:spcBef>
                <a:spcPts val="0"/>
              </a:spcBef>
              <a:buSzPct val="25000"/>
              <a:buNone/>
            </a:pP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datore di lavoro 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3779912" y="1772816"/>
            <a:ext cx="5040560" cy="1938992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49263" marR="0" lvl="0" indent="-271463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formare </a:t>
            </a: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informare i lavoratori;</a:t>
            </a:r>
          </a:p>
          <a:p>
            <a:pPr marL="449263" marR="0" lvl="0" indent="-271463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nominare il </a:t>
            </a: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medico competente </a:t>
            </a: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(nei casi previsti dalla legge) ;</a:t>
            </a:r>
          </a:p>
          <a:p>
            <a:pPr marL="449263" marR="0" lvl="0" indent="-271463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designare</a:t>
            </a: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RSPP ;</a:t>
            </a:r>
          </a:p>
          <a:p>
            <a:pPr marL="449263" marR="0" lvl="0" indent="-271463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redigere </a:t>
            </a:r>
            <a:r>
              <a:rPr lang="it-IT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it-IT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DVR</a:t>
            </a: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3779912" y="3933056"/>
            <a:ext cx="5040560" cy="2677656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69875" marR="0" lvl="0" indent="-180975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rispettare le indicazioni </a:t>
            </a: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 gli vengono impartite dai superiori;</a:t>
            </a:r>
          </a:p>
          <a:p>
            <a:pPr marL="269875" marR="0" lvl="0" indent="-180975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prendersi cura della propria salute </a:t>
            </a: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sicurezza;</a:t>
            </a:r>
          </a:p>
          <a:p>
            <a:pPr marL="269875" marR="0" lvl="0" indent="-180975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prendersi cura della salute </a:t>
            </a: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sicurezza delle persone su cui ricade la propria azione;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1143000"/>
            <a:ext cx="3198907" cy="284098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304800" y="117475"/>
            <a:ext cx="8382000" cy="469900"/>
          </a:xfrm>
          <a:prstGeom prst="rect">
            <a:avLst/>
          </a:prstGeom>
          <a:solidFill>
            <a:srgbClr val="FFFF99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ctr" anchorCtr="0">
            <a:noAutofit/>
          </a:bodyPr>
          <a:lstStyle/>
          <a:p>
            <a:pPr marL="0" marR="0" lvl="0" indent="-1524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DEFINIZIONI  </a:t>
            </a:r>
          </a:p>
        </p:txBody>
      </p:sp>
      <p:sp>
        <p:nvSpPr>
          <p:cNvPr id="244" name="Shape 244"/>
          <p:cNvSpPr/>
          <p:nvPr/>
        </p:nvSpPr>
        <p:spPr>
          <a:xfrm>
            <a:off x="2667000" y="762000"/>
            <a:ext cx="3733800" cy="3937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0350" tIns="44275" rIns="90350" bIns="44275" anchor="t" anchorCtr="0">
            <a:noAutofit/>
          </a:bodyPr>
          <a:lstStyle/>
          <a:p>
            <a:pPr marL="0" marR="0" lvl="0" indent="-1270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DATORE DI LAVORO (D.d.L.) </a:t>
            </a:r>
          </a:p>
        </p:txBody>
      </p:sp>
      <p:sp>
        <p:nvSpPr>
          <p:cNvPr id="245" name="Shape 245"/>
          <p:cNvSpPr/>
          <p:nvPr/>
        </p:nvSpPr>
        <p:spPr>
          <a:xfrm>
            <a:off x="304800" y="3352800"/>
            <a:ext cx="4038600" cy="246538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0350" tIns="44275" rIns="90350" bIns="44275" anchor="t" anchorCtr="0">
            <a:noAutofit/>
          </a:bodyPr>
          <a:lstStyle/>
          <a:p>
            <a:pPr marL="0" marR="0" lvl="0" indent="-114300" algn="just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Soggetto titolare del rapporto di </a:t>
            </a:r>
          </a:p>
          <a:p>
            <a:pPr marL="0" marR="0" lvl="0" indent="-114300" algn="just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lavoro con il lavoratore</a:t>
            </a:r>
          </a:p>
          <a:p>
            <a:pPr marL="0" marR="0" lvl="0" indent="0" algn="just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Soggetto che ha la responsabilità</a:t>
            </a:r>
          </a:p>
          <a:p>
            <a:pPr marL="0" marR="0" lvl="0" indent="-114300" algn="just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dell’impresa o </a:t>
            </a:r>
            <a:r>
              <a:rPr lang="it-IT" sz="18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unità produttiva</a:t>
            </a:r>
          </a:p>
          <a:p>
            <a:pPr marL="0" marR="0" lvl="0" indent="-114300" algn="just" rtl="0">
              <a:spcBef>
                <a:spcPts val="0"/>
              </a:spcBef>
              <a:buClr>
                <a:srgbClr val="000000"/>
              </a:buClr>
              <a:buSzPct val="112500"/>
              <a:buFont typeface="Calibri"/>
              <a:buNone/>
            </a:pPr>
            <a:r>
              <a:rPr lang="it-IT" sz="16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(stabilimento o struttura finalizzata alla produzione di beni o servizi,  dotata di autonomia finanziaria e tecnico-funzionale) </a:t>
            </a: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quanto titolare dei poteri decisionali e di spesa.</a:t>
            </a:r>
          </a:p>
        </p:txBody>
      </p:sp>
      <p:sp>
        <p:nvSpPr>
          <p:cNvPr id="246" name="Shape 246"/>
          <p:cNvSpPr/>
          <p:nvPr/>
        </p:nvSpPr>
        <p:spPr>
          <a:xfrm>
            <a:off x="4648200" y="3352800"/>
            <a:ext cx="4114800" cy="173513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0350" tIns="44275" rIns="90350" bIns="44275" anchor="t" anchorCtr="0">
            <a:noAutofit/>
          </a:bodyPr>
          <a:lstStyle/>
          <a:p>
            <a:pPr marL="0" marR="0" lvl="0" indent="-114300" algn="just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Dirigente al quale spettano i poteri di gestione, ovvero il </a:t>
            </a:r>
            <a:r>
              <a:rPr lang="it-IT" sz="1800" b="0" i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funzionario</a:t>
            </a:r>
            <a:r>
              <a:rPr lang="it-IT" sz="18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non con qualifica dirigenziale, nei soli casi in cui sia preposto ad un ufficio avente autonomia gestionale.</a:t>
            </a:r>
          </a:p>
        </p:txBody>
      </p:sp>
      <p:sp>
        <p:nvSpPr>
          <p:cNvPr id="247" name="Shape 247"/>
          <p:cNvSpPr/>
          <p:nvPr/>
        </p:nvSpPr>
        <p:spPr>
          <a:xfrm>
            <a:off x="304800" y="2819400"/>
            <a:ext cx="1608138" cy="393700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0350" tIns="44275" rIns="90350" bIns="44275" anchor="t" anchorCtr="0">
            <a:noAutofit/>
          </a:bodyPr>
          <a:lstStyle/>
          <a:p>
            <a:pPr marL="0" marR="0" lvl="0" indent="-1270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PRIVATO</a:t>
            </a:r>
          </a:p>
        </p:txBody>
      </p:sp>
      <p:sp>
        <p:nvSpPr>
          <p:cNvPr id="248" name="Shape 248"/>
          <p:cNvSpPr/>
          <p:nvPr/>
        </p:nvSpPr>
        <p:spPr>
          <a:xfrm>
            <a:off x="7086600" y="2819400"/>
            <a:ext cx="1676400" cy="393700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0350" tIns="44275" rIns="90350" bIns="44275" anchor="t" anchorCtr="0">
            <a:noAutofit/>
          </a:bodyPr>
          <a:lstStyle/>
          <a:p>
            <a:pPr marL="0" marR="0" lvl="0" indent="-1270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PUBBLICO</a:t>
            </a:r>
          </a:p>
        </p:txBody>
      </p:sp>
      <p:cxnSp>
        <p:nvCxnSpPr>
          <p:cNvPr id="249" name="Shape 249"/>
          <p:cNvCxnSpPr>
            <a:stCxn id="244" idx="3"/>
            <a:endCxn id="248" idx="0"/>
          </p:cNvCxnSpPr>
          <p:nvPr/>
        </p:nvCxnSpPr>
        <p:spPr>
          <a:xfrm>
            <a:off x="6400800" y="958850"/>
            <a:ext cx="1524000" cy="1860600"/>
          </a:xfrm>
          <a:prstGeom prst="bentConnector2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250" name="Shape 250"/>
          <p:cNvCxnSpPr>
            <a:stCxn id="244" idx="1"/>
            <a:endCxn id="247" idx="0"/>
          </p:cNvCxnSpPr>
          <p:nvPr/>
        </p:nvCxnSpPr>
        <p:spPr>
          <a:xfrm flipH="1">
            <a:off x="1108800" y="958850"/>
            <a:ext cx="1558200" cy="1860600"/>
          </a:xfrm>
          <a:prstGeom prst="bentConnector2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8" name="Shape 258"/>
          <p:cNvCxnSpPr/>
          <p:nvPr/>
        </p:nvCxnSpPr>
        <p:spPr>
          <a:xfrm>
            <a:off x="6958013" y="4652963"/>
            <a:ext cx="1587" cy="285750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59" name="Shape 259"/>
          <p:cNvCxnSpPr/>
          <p:nvPr/>
        </p:nvCxnSpPr>
        <p:spPr>
          <a:xfrm>
            <a:off x="2081213" y="4652963"/>
            <a:ext cx="1587" cy="285750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60" name="Shape 260"/>
          <p:cNvCxnSpPr/>
          <p:nvPr/>
        </p:nvCxnSpPr>
        <p:spPr>
          <a:xfrm flipH="1">
            <a:off x="4495800" y="1252538"/>
            <a:ext cx="28575" cy="3471862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61" name="Shape 261"/>
          <p:cNvSpPr/>
          <p:nvPr/>
        </p:nvSpPr>
        <p:spPr>
          <a:xfrm>
            <a:off x="3203575" y="838200"/>
            <a:ext cx="2744788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270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DATORE DI LAVORO</a:t>
            </a:r>
          </a:p>
        </p:txBody>
      </p:sp>
      <p:sp>
        <p:nvSpPr>
          <p:cNvPr id="262" name="Shape 262"/>
          <p:cNvSpPr/>
          <p:nvPr/>
        </p:nvSpPr>
        <p:spPr>
          <a:xfrm>
            <a:off x="1676400" y="1916113"/>
            <a:ext cx="5583238" cy="366712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FORNISCE INFORMAZIONI SUI RISCHI SPECIFICI</a:t>
            </a:r>
          </a:p>
        </p:txBody>
      </p:sp>
      <p:sp>
        <p:nvSpPr>
          <p:cNvPr id="263" name="Shape 263"/>
          <p:cNvSpPr/>
          <p:nvPr/>
        </p:nvSpPr>
        <p:spPr>
          <a:xfrm>
            <a:off x="1476375" y="1412875"/>
            <a:ext cx="6107113" cy="366713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VERIFICA IDONEITA’ TECNICO PROFESSIONALE</a:t>
            </a:r>
          </a:p>
        </p:txBody>
      </p:sp>
      <p:sp>
        <p:nvSpPr>
          <p:cNvPr id="264" name="Shape 264"/>
          <p:cNvSpPr/>
          <p:nvPr/>
        </p:nvSpPr>
        <p:spPr>
          <a:xfrm>
            <a:off x="679450" y="4941888"/>
            <a:ext cx="2879725" cy="7016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270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IMPRESE APPALTATRICI</a:t>
            </a:r>
          </a:p>
        </p:txBody>
      </p:sp>
      <p:sp>
        <p:nvSpPr>
          <p:cNvPr id="265" name="Shape 265"/>
          <p:cNvSpPr/>
          <p:nvPr/>
        </p:nvSpPr>
        <p:spPr>
          <a:xfrm>
            <a:off x="5616575" y="4940300"/>
            <a:ext cx="2616200" cy="7016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270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LAVORATORI AUTONOMI</a:t>
            </a:r>
          </a:p>
        </p:txBody>
      </p:sp>
      <p:sp>
        <p:nvSpPr>
          <p:cNvPr id="266" name="Shape 266"/>
          <p:cNvSpPr/>
          <p:nvPr/>
        </p:nvSpPr>
        <p:spPr>
          <a:xfrm>
            <a:off x="1905000" y="2420938"/>
            <a:ext cx="5151438" cy="641350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COOPERA ALL’ATTUAZIONE DELLE MISURE DI PREVENZIONE E PROTEZIONE</a:t>
            </a:r>
          </a:p>
        </p:txBody>
      </p:sp>
      <p:sp>
        <p:nvSpPr>
          <p:cNvPr id="267" name="Shape 267"/>
          <p:cNvSpPr/>
          <p:nvPr/>
        </p:nvSpPr>
        <p:spPr>
          <a:xfrm>
            <a:off x="1447800" y="3246438"/>
            <a:ext cx="6477000" cy="1201056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COORDINA E PROMUOVE LA COOPERAZIONE </a:t>
            </a:r>
            <a:r>
              <a:rPr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 LE VARIE IMPRESE </a:t>
            </a: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it-IT" sz="18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RISCHI DI INTERFERENZA</a:t>
            </a: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ELABORA IL DOCUMENTO UNICO VALUTAZIONE RISCHI INTERFERENZE  (DUVRI) </a:t>
            </a:r>
          </a:p>
        </p:txBody>
      </p:sp>
      <p:sp>
        <p:nvSpPr>
          <p:cNvPr id="268" name="Shape 268"/>
          <p:cNvSpPr/>
          <p:nvPr/>
        </p:nvSpPr>
        <p:spPr>
          <a:xfrm>
            <a:off x="152400" y="5715000"/>
            <a:ext cx="8778875" cy="641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L’obbligo di coordinamento non si estende ai rischi specifici propri dell’attività delle imprese appaltatrici o dei lavoratori autonomi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228600" y="222250"/>
            <a:ext cx="8686800" cy="469900"/>
          </a:xfrm>
          <a:prstGeom prst="rect">
            <a:avLst/>
          </a:prstGeom>
          <a:solidFill>
            <a:srgbClr val="FFFF99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ctr" anchorCtr="0">
            <a:noAutofit/>
          </a:bodyPr>
          <a:lstStyle/>
          <a:p>
            <a:pPr marL="0" marR="0" lvl="0" indent="-1524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CONTRATTO DI  APPALTO E CONTRATTO D’OPERA</a:t>
            </a: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/>
        </p:nvSpPr>
        <p:spPr>
          <a:xfrm>
            <a:off x="304800" y="117475"/>
            <a:ext cx="8534400" cy="469900"/>
          </a:xfrm>
          <a:prstGeom prst="rect">
            <a:avLst/>
          </a:prstGeom>
          <a:solidFill>
            <a:srgbClr val="FFFF99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ctr" anchorCtr="0">
            <a:noAutofit/>
          </a:bodyPr>
          <a:lstStyle/>
          <a:p>
            <a:pPr marL="0" marR="0" lvl="0" indent="-1524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DEFINIZIONI </a:t>
            </a:r>
          </a:p>
        </p:txBody>
      </p:sp>
      <p:sp>
        <p:nvSpPr>
          <p:cNvPr id="278" name="Shape 278"/>
          <p:cNvSpPr/>
          <p:nvPr/>
        </p:nvSpPr>
        <p:spPr>
          <a:xfrm>
            <a:off x="284163" y="823913"/>
            <a:ext cx="2795587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270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LAVORATORE</a:t>
            </a:r>
          </a:p>
        </p:txBody>
      </p:sp>
      <p:sp>
        <p:nvSpPr>
          <p:cNvPr id="279" name="Shape 279"/>
          <p:cNvSpPr/>
          <p:nvPr/>
        </p:nvSpPr>
        <p:spPr>
          <a:xfrm>
            <a:off x="250825" y="3775075"/>
            <a:ext cx="8686800" cy="2959100"/>
          </a:xfrm>
          <a:prstGeom prst="rect">
            <a:avLst/>
          </a:prstGeom>
          <a:solidFill>
            <a:srgbClr val="FFFFFF"/>
          </a:solidFill>
          <a:ln w="12600" cap="sq" cmpd="sng">
            <a:solidFill>
              <a:srgbClr val="000000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Equiparato a lavoratore:</a:t>
            </a:r>
          </a:p>
          <a:p>
            <a:pPr marL="0" marR="0" lvl="0" indent="-10795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7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Socio lavoratore di cooperativa</a:t>
            </a:r>
            <a:r>
              <a:rPr lang="it-IT" sz="17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7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di società, anche di fatto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it-IT" sz="17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Soggetti beneficiari di iniziative di tirocini formativi e di orientamento promosse al fine di realizzare momenti di alternanza tra studio e lavoro ..</a:t>
            </a:r>
          </a:p>
          <a:p>
            <a:pPr marL="0" marR="0" lvl="0" indent="0" algn="l" rtl="0">
              <a:spcBef>
                <a:spcPts val="0"/>
              </a:spcBef>
              <a:buClr>
                <a:srgbClr val="CC0000"/>
              </a:buClr>
              <a:buSzPct val="100000"/>
              <a:buFont typeface="Arial"/>
              <a:buChar char="-"/>
            </a:pPr>
            <a:r>
              <a:rPr lang="it-IT" sz="1700" b="0" i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Allievo di istituti di istruzione ed universitari e  partecipanti a corsi di formazione professionale nei quali si faccia uso di laboratori, attrezzature di lavoro in genere, agenti chimici, fisici e biologici,</a:t>
            </a:r>
            <a:r>
              <a:rPr lang="it-IT" sz="1700" b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700" b="0" i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ivi comprese le apparecchiature fornite di videoterminali</a:t>
            </a:r>
            <a:r>
              <a:rPr lang="it-IT" sz="17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7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limitatamente ai periodi in cui l’allievo sia effettivamente applicato alla strumentazione o ai laboratori in questione</a:t>
            </a:r>
            <a:r>
              <a:rPr lang="it-IT" sz="17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-107950" algn="l" rtl="0">
              <a:spcBef>
                <a:spcPts val="0"/>
              </a:spcBef>
              <a:buClr>
                <a:srgbClr val="CC0000"/>
              </a:buClr>
              <a:buSzPct val="100000"/>
              <a:buFont typeface="Calibri"/>
              <a:buNone/>
            </a:pPr>
            <a:r>
              <a:rPr lang="it-IT" sz="1700" b="0" i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(non concorrono alla determinazione del numero di lavoratori)</a:t>
            </a:r>
          </a:p>
          <a:p>
            <a:pPr marL="0" marR="0" lvl="0" indent="-10795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7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Volontari vigili del fuoco, protezione civile e servizio civile</a:t>
            </a:r>
          </a:p>
        </p:txBody>
      </p:sp>
      <p:sp>
        <p:nvSpPr>
          <p:cNvPr id="280" name="Shape 280"/>
          <p:cNvSpPr/>
          <p:nvPr/>
        </p:nvSpPr>
        <p:spPr>
          <a:xfrm>
            <a:off x="2797175" y="1128713"/>
            <a:ext cx="6042025" cy="2227262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270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Persona che </a:t>
            </a:r>
            <a:r>
              <a:rPr lang="it-IT" sz="20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indipendentemente dalla tipologia contrattuale</a:t>
            </a: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svolge una attività lavorativa nell’ambito della organizzazione di un datore di lavoro pubblico o privato, </a:t>
            </a:r>
            <a:r>
              <a:rPr lang="it-IT" sz="20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 o senza retribuzione</a:t>
            </a: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anche al solo fine di apprendere un mestiere, un’arte o una professione, esclusi gli addetti ai servizi familiari.</a:t>
            </a: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295400"/>
            <a:ext cx="1489980" cy="2564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304800" y="1371600"/>
            <a:ext cx="4111625" cy="1463675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Devono prendersi cura della propria sicurezza e della propria salute e di quella delle altre persone presenti sul luogo di lavoro (azioni - omissioni)</a:t>
            </a:r>
          </a:p>
        </p:txBody>
      </p:sp>
      <p:sp>
        <p:nvSpPr>
          <p:cNvPr id="290" name="Shape 290"/>
          <p:cNvSpPr/>
          <p:nvPr/>
        </p:nvSpPr>
        <p:spPr>
          <a:xfrm>
            <a:off x="304800" y="4149725"/>
            <a:ext cx="4095750" cy="1189038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Utilizzano correttamente attrezzature di lavoro, le sostanze e preparati pericolosi, i mezzi di trasporto, i dispositivi di sicurezza </a:t>
            </a:r>
          </a:p>
        </p:txBody>
      </p:sp>
      <p:sp>
        <p:nvSpPr>
          <p:cNvPr id="291" name="Shape 291"/>
          <p:cNvSpPr/>
          <p:nvPr/>
        </p:nvSpPr>
        <p:spPr>
          <a:xfrm>
            <a:off x="250825" y="5516563"/>
            <a:ext cx="4095750" cy="1189037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Segnalano immediatamente al D.d.L., dirigenti, preposti le deficienze di macchine, impianti, dispositivi</a:t>
            </a:r>
          </a:p>
        </p:txBody>
      </p:sp>
      <p:sp>
        <p:nvSpPr>
          <p:cNvPr id="292" name="Shape 292"/>
          <p:cNvSpPr/>
          <p:nvPr/>
        </p:nvSpPr>
        <p:spPr>
          <a:xfrm>
            <a:off x="304800" y="3068638"/>
            <a:ext cx="4111625" cy="915987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Osservano le disposizioni e le istruzioni impartite da D.d.L., dirigenti, preposti</a:t>
            </a:r>
          </a:p>
        </p:txBody>
      </p:sp>
      <p:sp>
        <p:nvSpPr>
          <p:cNvPr id="293" name="Shape 293"/>
          <p:cNvSpPr/>
          <p:nvPr/>
        </p:nvSpPr>
        <p:spPr>
          <a:xfrm>
            <a:off x="4876800" y="1371600"/>
            <a:ext cx="3867150" cy="641350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 manomettono dispositivi di sicurezza, segnalazione, ecc.</a:t>
            </a:r>
          </a:p>
        </p:txBody>
      </p:sp>
      <p:sp>
        <p:nvSpPr>
          <p:cNvPr id="294" name="Shape 294"/>
          <p:cNvSpPr/>
          <p:nvPr/>
        </p:nvSpPr>
        <p:spPr>
          <a:xfrm>
            <a:off x="4876800" y="2438400"/>
            <a:ext cx="3867150" cy="915988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 compiono di propria iniziativa operazioni non di loro competenza</a:t>
            </a:r>
          </a:p>
        </p:txBody>
      </p:sp>
      <p:sp>
        <p:nvSpPr>
          <p:cNvPr id="295" name="Shape 295"/>
          <p:cNvSpPr/>
          <p:nvPr/>
        </p:nvSpPr>
        <p:spPr>
          <a:xfrm>
            <a:off x="4876800" y="3810000"/>
            <a:ext cx="3867150" cy="641350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sottopongono ai controlli sanitari previsti</a:t>
            </a:r>
          </a:p>
        </p:txBody>
      </p:sp>
      <p:sp>
        <p:nvSpPr>
          <p:cNvPr id="296" name="Shape 296"/>
          <p:cNvSpPr/>
          <p:nvPr/>
        </p:nvSpPr>
        <p:spPr>
          <a:xfrm>
            <a:off x="4876800" y="5029200"/>
            <a:ext cx="3867150" cy="915988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Contribuiscono all’adempimento degli obblighi imposti dall’autorità competente</a:t>
            </a:r>
          </a:p>
        </p:txBody>
      </p:sp>
      <p:sp>
        <p:nvSpPr>
          <p:cNvPr id="297" name="Shape 297"/>
          <p:cNvSpPr/>
          <p:nvPr/>
        </p:nvSpPr>
        <p:spPr>
          <a:xfrm>
            <a:off x="3505200" y="762000"/>
            <a:ext cx="2079625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270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 LAVORATORI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685800" y="107950"/>
            <a:ext cx="7772400" cy="469900"/>
          </a:xfrm>
          <a:prstGeom prst="rect">
            <a:avLst/>
          </a:prstGeom>
          <a:solidFill>
            <a:srgbClr val="FFFF99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ctr" anchorCtr="0">
            <a:noAutofit/>
          </a:bodyPr>
          <a:lstStyle/>
          <a:p>
            <a:pPr marL="0" marR="0" lvl="0" indent="-1524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OBBLIGHI  DEI  LAVORATORI</a:t>
            </a: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cxnSp>
        <p:nvCxnSpPr>
          <p:cNvPr id="299" name="Shape 299"/>
          <p:cNvCxnSpPr>
            <a:stCxn id="297" idx="3"/>
            <a:endCxn id="293" idx="0"/>
          </p:cNvCxnSpPr>
          <p:nvPr/>
        </p:nvCxnSpPr>
        <p:spPr>
          <a:xfrm>
            <a:off x="5584825" y="960437"/>
            <a:ext cx="1225500" cy="411300"/>
          </a:xfrm>
          <a:prstGeom prst="bentConnector2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00" name="Shape 300"/>
          <p:cNvCxnSpPr>
            <a:stCxn id="297" idx="1"/>
            <a:endCxn id="289" idx="0"/>
          </p:cNvCxnSpPr>
          <p:nvPr/>
        </p:nvCxnSpPr>
        <p:spPr>
          <a:xfrm flipH="1">
            <a:off x="2360700" y="960437"/>
            <a:ext cx="1144500" cy="411300"/>
          </a:xfrm>
          <a:prstGeom prst="bentConnector2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01" name="Shape 301"/>
          <p:cNvCxnSpPr>
            <a:stCxn id="293" idx="2"/>
            <a:endCxn id="294" idx="0"/>
          </p:cNvCxnSpPr>
          <p:nvPr/>
        </p:nvCxnSpPr>
        <p:spPr>
          <a:xfrm>
            <a:off x="6810375" y="2012950"/>
            <a:ext cx="0" cy="425400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02" name="Shape 302"/>
          <p:cNvCxnSpPr>
            <a:stCxn id="294" idx="2"/>
            <a:endCxn id="295" idx="0"/>
          </p:cNvCxnSpPr>
          <p:nvPr/>
        </p:nvCxnSpPr>
        <p:spPr>
          <a:xfrm>
            <a:off x="6810375" y="3354388"/>
            <a:ext cx="0" cy="455700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03" name="Shape 303"/>
          <p:cNvCxnSpPr>
            <a:stCxn id="295" idx="2"/>
            <a:endCxn id="296" idx="0"/>
          </p:cNvCxnSpPr>
          <p:nvPr/>
        </p:nvCxnSpPr>
        <p:spPr>
          <a:xfrm>
            <a:off x="6810375" y="4451350"/>
            <a:ext cx="0" cy="577800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04" name="Shape 304"/>
          <p:cNvCxnSpPr>
            <a:stCxn id="289" idx="2"/>
            <a:endCxn id="292" idx="0"/>
          </p:cNvCxnSpPr>
          <p:nvPr/>
        </p:nvCxnSpPr>
        <p:spPr>
          <a:xfrm>
            <a:off x="2360613" y="2835275"/>
            <a:ext cx="0" cy="233400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05" name="Shape 305"/>
          <p:cNvCxnSpPr>
            <a:stCxn id="292" idx="2"/>
            <a:endCxn id="290" idx="0"/>
          </p:cNvCxnSpPr>
          <p:nvPr/>
        </p:nvCxnSpPr>
        <p:spPr>
          <a:xfrm rot="5400000">
            <a:off x="2274213" y="4063225"/>
            <a:ext cx="165000" cy="7800"/>
          </a:xfrm>
          <a:prstGeom prst="bentConnector3">
            <a:avLst>
              <a:gd name="adj1" fmla="val 50291"/>
            </a:avLst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06" name="Shape 306"/>
          <p:cNvCxnSpPr/>
          <p:nvPr/>
        </p:nvCxnSpPr>
        <p:spPr>
          <a:xfrm>
            <a:off x="2268538" y="5445125"/>
            <a:ext cx="1587" cy="144463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307" name="Shape 307"/>
          <p:cNvCxnSpPr/>
          <p:nvPr/>
        </p:nvCxnSpPr>
        <p:spPr>
          <a:xfrm>
            <a:off x="2339975" y="5445125"/>
            <a:ext cx="1588" cy="144463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308" name="Shape 308"/>
          <p:cNvCxnSpPr/>
          <p:nvPr/>
        </p:nvCxnSpPr>
        <p:spPr>
          <a:xfrm>
            <a:off x="2268538" y="5373688"/>
            <a:ext cx="1587" cy="2159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309" name="Shape 309"/>
          <p:cNvCxnSpPr/>
          <p:nvPr/>
        </p:nvCxnSpPr>
        <p:spPr>
          <a:xfrm rot="5400000">
            <a:off x="2196338" y="5441187"/>
            <a:ext cx="152400" cy="17400"/>
          </a:xfrm>
          <a:prstGeom prst="bentConnector3">
            <a:avLst>
              <a:gd name="adj1" fmla="val 50000"/>
            </a:avLst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3275" y="3573463"/>
            <a:ext cx="3260439" cy="3266937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468313" y="120650"/>
            <a:ext cx="8305800" cy="469900"/>
          </a:xfrm>
          <a:prstGeom prst="rect">
            <a:avLst/>
          </a:prstGeom>
          <a:solidFill>
            <a:srgbClr val="FFFF99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ctr" anchorCtr="0">
            <a:noAutofit/>
          </a:bodyPr>
          <a:lstStyle/>
          <a:p>
            <a:pPr marL="0" marR="0" lvl="0" indent="-1524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DEFINIZIONI </a:t>
            </a:r>
          </a:p>
        </p:txBody>
      </p:sp>
      <p:sp>
        <p:nvSpPr>
          <p:cNvPr id="318" name="Shape 318"/>
          <p:cNvSpPr/>
          <p:nvPr/>
        </p:nvSpPr>
        <p:spPr>
          <a:xfrm>
            <a:off x="2483768" y="1268760"/>
            <a:ext cx="3733800" cy="3937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0350" tIns="44275" rIns="90350" bIns="44275" anchor="t" anchorCtr="0">
            <a:noAutofit/>
          </a:bodyPr>
          <a:lstStyle/>
          <a:p>
            <a:pPr marL="0" marR="0" lvl="0" indent="-1270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PREPOSTO  </a:t>
            </a:r>
          </a:p>
        </p:txBody>
      </p:sp>
      <p:sp>
        <p:nvSpPr>
          <p:cNvPr id="319" name="Shape 319"/>
          <p:cNvSpPr/>
          <p:nvPr/>
        </p:nvSpPr>
        <p:spPr>
          <a:xfrm>
            <a:off x="467544" y="2348880"/>
            <a:ext cx="8064500" cy="101639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270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Persona che </a:t>
            </a:r>
            <a:r>
              <a:rPr lang="it-IT" sz="2000" b="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SOVRAINTENDE</a:t>
            </a: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alla attività lavorativa e garantisce l’attuazione delle direttive ricevute, controllandone la corretta esecuzione da parte dei lavoratori ed esercitando un potere di iniziativa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468313" y="1125538"/>
            <a:ext cx="8064500" cy="915987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Sovrintende e vigila sull’osservanza da parte dei lavoratori degli obblighi di legge e disposizioni aziendali in materia di salute e sicurezza e di uso dei DPI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609600" y="188913"/>
            <a:ext cx="7878763" cy="469900"/>
          </a:xfrm>
          <a:prstGeom prst="rect">
            <a:avLst/>
          </a:prstGeom>
          <a:solidFill>
            <a:srgbClr val="FFFF99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ctr" anchorCtr="0">
            <a:noAutofit/>
          </a:bodyPr>
          <a:lstStyle/>
          <a:p>
            <a:pPr marL="0" marR="0" lvl="0" indent="-1524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PRINCIPALI OBBLIGHI DEL PREPOSTO</a:t>
            </a:r>
          </a:p>
        </p:txBody>
      </p:sp>
      <p:cxnSp>
        <p:nvCxnSpPr>
          <p:cNvPr id="328" name="Shape 328"/>
          <p:cNvCxnSpPr/>
          <p:nvPr/>
        </p:nvCxnSpPr>
        <p:spPr>
          <a:xfrm>
            <a:off x="5068888" y="2074863"/>
            <a:ext cx="717600" cy="666900"/>
          </a:xfrm>
          <a:prstGeom prst="bentConnector3">
            <a:avLst>
              <a:gd name="adj1" fmla="val 49969"/>
            </a:avLst>
          </a:prstGeom>
          <a:noFill/>
          <a:ln>
            <a:noFill/>
          </a:ln>
        </p:spPr>
      </p:cxnSp>
      <p:cxnSp>
        <p:nvCxnSpPr>
          <p:cNvPr id="329" name="Shape 329"/>
          <p:cNvCxnSpPr/>
          <p:nvPr/>
        </p:nvCxnSpPr>
        <p:spPr>
          <a:xfrm>
            <a:off x="5068888" y="2074863"/>
            <a:ext cx="717600" cy="666900"/>
          </a:xfrm>
          <a:prstGeom prst="bentConnector3">
            <a:avLst>
              <a:gd name="adj1" fmla="val 49969"/>
            </a:avLst>
          </a:prstGeom>
          <a:noFill/>
          <a:ln>
            <a:noFill/>
          </a:ln>
        </p:spPr>
      </p:cxnSp>
      <p:cxnSp>
        <p:nvCxnSpPr>
          <p:cNvPr id="330" name="Shape 330"/>
          <p:cNvCxnSpPr/>
          <p:nvPr/>
        </p:nvCxnSpPr>
        <p:spPr>
          <a:xfrm rot="10800000" flipH="1">
            <a:off x="5068888" y="3963988"/>
            <a:ext cx="717550" cy="1839912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331" name="Shape 331"/>
          <p:cNvSpPr/>
          <p:nvPr/>
        </p:nvSpPr>
        <p:spPr>
          <a:xfrm>
            <a:off x="468313" y="2259013"/>
            <a:ext cx="8048625" cy="6381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0350" tIns="44275" rIns="90350" bIns="44275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Segnala tempestivamente al D.d.L. o al dirigente le deficienze dei: </a:t>
            </a:r>
          </a:p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mezzi  e attrezzature di lavoro, DPI e ogni altra condizione di pericolo   </a:t>
            </a:r>
          </a:p>
        </p:txBody>
      </p:sp>
      <p:sp>
        <p:nvSpPr>
          <p:cNvPr id="332" name="Shape 332"/>
          <p:cNvSpPr/>
          <p:nvPr/>
        </p:nvSpPr>
        <p:spPr>
          <a:xfrm>
            <a:off x="468313" y="3122613"/>
            <a:ext cx="8050212" cy="363537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0350" tIns="44275" rIns="90350" bIns="44275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Frequenta appositi corsi di formazione  </a:t>
            </a:r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463" y="3500438"/>
            <a:ext cx="3669139" cy="313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rgbClr val="FF0000"/>
              </a:buClr>
              <a:buSzPct val="148148"/>
              <a:buFont typeface="Calibri"/>
              <a:buNone/>
            </a:pPr>
            <a:r>
              <a:rPr lang="it-IT" sz="243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43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43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43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79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Obblighi responsabilità diritti doveri e sanzioni soggetti aziendali </a:t>
            </a:r>
            <a:r>
              <a:rPr lang="it-IT" sz="279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79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79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TITOLO I a</a:t>
            </a:r>
            <a:r>
              <a:rPr lang="it-IT" sz="24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rt. 17-18 del DLgs 81/2008</a:t>
            </a:r>
            <a:r>
              <a:rPr lang="it-IT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it-IT"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>
            <a:spLocks noGrp="1"/>
          </p:cNvSpPr>
          <p:nvPr>
            <p:ph idx="1"/>
          </p:nvPr>
        </p:nvSpPr>
        <p:spPr>
          <a:xfrm>
            <a:off x="251520" y="3140968"/>
            <a:ext cx="3600400" cy="15841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3492500" marR="0" lvl="0" indent="-3644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it-IT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Medico Competente</a:t>
            </a:r>
          </a:p>
          <a:p>
            <a:pPr marL="3492500" marR="0" lvl="0" indent="-3606800" algn="ctr" rtl="0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it-IT" sz="1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 25 del DLgs 81/2008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3995936" y="2060848"/>
            <a:ext cx="4717032" cy="3785652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69875" marR="0" lvl="0" indent="-269875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 con il Datore di Lavoro </a:t>
            </a: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il SPP per redigere il DVR;</a:t>
            </a:r>
          </a:p>
          <a:p>
            <a:pPr marL="269875" marR="0" lvl="2" indent="-269875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Effettua gli accertamenti sanitari </a:t>
            </a:r>
            <a:r>
              <a:rPr lang="it-IT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preventivi e periodici;</a:t>
            </a:r>
          </a:p>
          <a:p>
            <a:pPr marL="269875" marR="0" lvl="0" indent="-269875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 gli ambienti di lavoro  </a:t>
            </a: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modo periodico, sulla base dei rischi specifici.</a:t>
            </a:r>
          </a:p>
          <a:p>
            <a:pPr marL="269875" marR="0" lvl="0" indent="-269875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Esprime i giudizi di idoneità</a:t>
            </a: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269875" marR="0" lvl="0" indent="-269875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 i lavoratori </a:t>
            </a: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 risultati degli accertamenti sanitari;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rgbClr val="FF0000"/>
              </a:buClr>
              <a:buSzPct val="100000"/>
              <a:buFont typeface="Calibri"/>
              <a:buNone/>
            </a:pPr>
            <a:r>
              <a:rPr lang="it-IT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Documento di Valutazione dei Rischi</a:t>
            </a:r>
            <a:r>
              <a:rPr lang="it-IT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43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TITOLO I art. 17 - 25 del DLgs 81/2008</a:t>
            </a:r>
            <a:r>
              <a:rPr lang="it-IT" sz="279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79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it-IT" sz="279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395536" y="3140968"/>
            <a:ext cx="2520280" cy="129614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DVR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2987824" y="332656"/>
            <a:ext cx="5832648" cy="4680520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DVR </a:t>
            </a: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un documento molto importante, la sua realizzazione è un obbligo del Datore di lavoro che si avvale della collaborazione del  </a:t>
            </a:r>
            <a:r>
              <a:rPr lang="it-IT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SPP</a:t>
            </a: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valutare i rischi presenti nei luoghi di lavoro e definire un programma di protezione e prevenzione.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 CONTENERE I SEGUENTI DOCUMENTI: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nomina addetti SPP;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nomina addetti emergenza ;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comunicazione elezione RLS all’INAIL (1 ogni 200 </a:t>
            </a: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.);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nomina Medico Competente (se presenti rischi);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Piano di emergenza;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 infortuni;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Attestati di formazione di tutti i soggetti coinvolti;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Verbali  delle esercitazioni periodiche;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idx="1"/>
          </p:nvPr>
        </p:nvSpPr>
        <p:spPr>
          <a:xfrm>
            <a:off x="395536" y="1052736"/>
            <a:ext cx="8352928" cy="4896544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546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it-IT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Combinazioni di </a:t>
            </a:r>
            <a:r>
              <a:rPr lang="it-IT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probabilità</a:t>
            </a:r>
            <a:r>
              <a:rPr lang="it-IT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it-IT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gravità </a:t>
            </a:r>
            <a:r>
              <a:rPr lang="it-IT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 possibili lesioni o danni alla salute, in una situazione pericolosa.</a:t>
            </a:r>
          </a:p>
          <a:p>
            <a:pPr marL="342900" marR="0" lvl="0" indent="-57150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it-IT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= p x g</a:t>
            </a:r>
          </a:p>
          <a:p>
            <a:pPr marL="342900" marR="0" lvl="0" indent="-139700" algn="l" rtl="0">
              <a:spcBef>
                <a:spcPts val="480"/>
              </a:spcBef>
              <a:spcAft>
                <a:spcPts val="0"/>
              </a:spcAft>
              <a:buClr>
                <a:srgbClr val="538CD5"/>
              </a:buClr>
              <a:buSzPct val="100000"/>
              <a:buFont typeface="Arial"/>
              <a:buNone/>
            </a:pPr>
            <a:r>
              <a:rPr lang="it-IT" sz="24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0  ASSENTE   </a:t>
            </a:r>
            <a:r>
              <a:rPr lang="it-IT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it-IT"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 – 2 LIEVE</a:t>
            </a:r>
            <a:r>
              <a:rPr lang="it-IT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3 - 4 CONSISTENTE      </a:t>
            </a:r>
            <a:r>
              <a:rPr lang="it-IT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 – 8 GRAVE</a:t>
            </a:r>
          </a:p>
          <a:p>
            <a:pPr marL="342900" marR="0" lvl="0" indent="-1397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 txBox="1"/>
          <p:nvPr/>
        </p:nvSpPr>
        <p:spPr>
          <a:xfrm>
            <a:off x="539552" y="476672"/>
            <a:ext cx="7992888" cy="1292662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RISCHIO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 EN 292 – novembre 1992 -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28600" y="228600"/>
            <a:ext cx="2759075" cy="946150"/>
          </a:xfrm>
          <a:prstGeom prst="rect">
            <a:avLst/>
          </a:prstGeom>
          <a:solidFill>
            <a:srgbClr val="FFFF99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933" dir="2700000" algn="ctr" rotWithShape="0">
              <a:srgbClr val="676767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27000" algn="ctr" rtl="0">
              <a:spcBef>
                <a:spcPts val="0"/>
              </a:spcBef>
              <a:buClr>
                <a:srgbClr val="000000"/>
              </a:buClr>
              <a:buSzPct val="111111"/>
              <a:buFont typeface="Calibri"/>
              <a:buNone/>
            </a:pPr>
            <a:r>
              <a:rPr lang="it-IT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Accordo Stato-Regione </a:t>
            </a:r>
            <a:r>
              <a:rPr lang="it-IT" sz="1800" b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21.12.2011</a:t>
            </a:r>
            <a:r>
              <a:rPr lang="it-IT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Formazione Lavoratori</a:t>
            </a:r>
            <a:r>
              <a:rPr lang="it-IT" sz="20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1" name="Shape 101"/>
          <p:cNvSpPr/>
          <p:nvPr/>
        </p:nvSpPr>
        <p:spPr>
          <a:xfrm>
            <a:off x="1619250" y="2060575"/>
            <a:ext cx="7239000" cy="3940267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449263" marR="0" lvl="0" indent="-360363" algn="l" rtl="0"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it-IT"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Quadro normativo in igiene e sicurezza </a:t>
            </a:r>
          </a:p>
          <a:p>
            <a:pPr marL="449263" marR="0" lvl="0" indent="-360363" algn="l" rtl="0">
              <a:spcBef>
                <a:spcPts val="0"/>
              </a:spcBef>
              <a:buSzPct val="25000"/>
              <a:buNone/>
            </a:pP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9263" marR="0" lvl="0" indent="-423863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0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9263" marR="0" lvl="0" indent="-360363" algn="l" rtl="0"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it-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Obblighi responsabilità diritti doveri dei soggetti aziendali: Datore di Lavoro e Lavoratori </a:t>
            </a:r>
          </a:p>
          <a:p>
            <a:pPr marL="449263" marR="0" lvl="0" indent="-360363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9263" marR="0" lvl="0" indent="-360363" algn="l" rtl="0"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it-IT"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Concetti di Rischio, Danno, Pericolo, DVR</a:t>
            </a:r>
          </a:p>
          <a:p>
            <a:pPr marL="449263" marR="0" lvl="0" indent="-360363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9263" marR="0" lvl="0" indent="-360363" algn="l" rtl="0"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it-IT"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Organizzazione della prevenzione aziendale e gestione emergenza</a:t>
            </a:r>
          </a:p>
          <a:p>
            <a:pPr marL="449263" marR="0" lvl="0" indent="-360363" algn="l" rtl="0">
              <a:spcBef>
                <a:spcPts val="0"/>
              </a:spcBef>
              <a:buSzPct val="25000"/>
              <a:buNone/>
            </a:pP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3348038" y="260350"/>
            <a:ext cx="5443537" cy="94970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397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2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FORMAZIONE GENERALE 4 ORE</a:t>
            </a:r>
          </a:p>
          <a:p>
            <a:pPr marL="0" marR="0" lvl="0" indent="-139700" algn="ctr" rtl="0">
              <a:spcBef>
                <a:spcPts val="1375"/>
              </a:spcBef>
              <a:buClr>
                <a:srgbClr val="0000CC"/>
              </a:buClr>
              <a:buSzPct val="100000"/>
              <a:buFont typeface="Calibri"/>
              <a:buNone/>
            </a:pPr>
            <a:r>
              <a:rPr lang="it-IT" sz="2200" b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TITOLO I – D.LGS 81/08</a:t>
            </a:r>
          </a:p>
        </p:txBody>
      </p:sp>
      <p:sp>
        <p:nvSpPr>
          <p:cNvPr id="103" name="Shape 103"/>
          <p:cNvSpPr txBox="1"/>
          <p:nvPr/>
        </p:nvSpPr>
        <p:spPr>
          <a:xfrm rot="-5400000">
            <a:off x="-1734344" y="3471069"/>
            <a:ext cx="5148263" cy="1031875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Modulo Formativo Generale</a:t>
            </a:r>
          </a:p>
          <a:p>
            <a:pPr marL="0" marR="0" lvl="0" indent="-1397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2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Contenuti 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778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DEFINIZIONI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395536" y="3501008"/>
            <a:ext cx="2736304" cy="175432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la probabilità di raggiungimento del livello potenziale di DANNO nelle condizioni di impiego o esposizione  a un determinato fattore.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6084168" y="3501008"/>
            <a:ext cx="2016224" cy="12003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la qualità intrinseca  di un fattore o oggetto di causare un danno.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3779912" y="3501008"/>
            <a:ext cx="1944216" cy="230832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Qualsiasi alterazione fisica o psichica, transitoria o permanente , dell’intero organismo o parti di esso.</a:t>
            </a:r>
          </a:p>
        </p:txBody>
      </p:sp>
      <p:cxnSp>
        <p:nvCxnSpPr>
          <p:cNvPr id="362" name="Shape 362"/>
          <p:cNvCxnSpPr>
            <a:stCxn id="358" idx="2"/>
          </p:cNvCxnSpPr>
          <p:nvPr/>
        </p:nvCxnSpPr>
        <p:spPr>
          <a:xfrm>
            <a:off x="4572000" y="908720"/>
            <a:ext cx="0" cy="648000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Shape 363"/>
          <p:cNvCxnSpPr/>
          <p:nvPr/>
        </p:nvCxnSpPr>
        <p:spPr>
          <a:xfrm>
            <a:off x="1691680" y="1556792"/>
            <a:ext cx="5472608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Shape 364"/>
          <p:cNvCxnSpPr/>
          <p:nvPr/>
        </p:nvCxnSpPr>
        <p:spPr>
          <a:xfrm>
            <a:off x="1691680" y="1556792"/>
            <a:ext cx="0" cy="504056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Shape 365"/>
          <p:cNvCxnSpPr/>
          <p:nvPr/>
        </p:nvCxnSpPr>
        <p:spPr>
          <a:xfrm>
            <a:off x="4572000" y="1556792"/>
            <a:ext cx="0" cy="72008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Shape 366"/>
          <p:cNvCxnSpPr/>
          <p:nvPr/>
        </p:nvCxnSpPr>
        <p:spPr>
          <a:xfrm>
            <a:off x="7164288" y="1556792"/>
            <a:ext cx="0" cy="648072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7" name="Shape 367"/>
          <p:cNvSpPr txBox="1"/>
          <p:nvPr/>
        </p:nvSpPr>
        <p:spPr>
          <a:xfrm>
            <a:off x="3779912" y="2060848"/>
            <a:ext cx="1656184" cy="369332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DANNO 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6300192" y="2060848"/>
            <a:ext cx="1584176" cy="369332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PERICOLO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971600" y="2060848"/>
            <a:ext cx="1656184" cy="369332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RISCHIO</a:t>
            </a:r>
          </a:p>
        </p:txBody>
      </p:sp>
      <p:sp>
        <p:nvSpPr>
          <p:cNvPr id="370" name="Shape 370"/>
          <p:cNvSpPr/>
          <p:nvPr/>
        </p:nvSpPr>
        <p:spPr>
          <a:xfrm>
            <a:off x="1619672" y="2636912"/>
            <a:ext cx="288032" cy="6480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4427984" y="2636912"/>
            <a:ext cx="288032" cy="6480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7020272" y="2636912"/>
            <a:ext cx="288032" cy="6480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611560" y="4869160"/>
            <a:ext cx="7941568" cy="16561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= p x g </a:t>
            </a:r>
            <a:r>
              <a:rPr lang="it-IT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questa formula può essere corretta tenendo conto del fattore </a:t>
            </a:r>
            <a:r>
              <a:rPr lang="it-IT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</a:t>
            </a:r>
            <a:r>
              <a:rPr lang="it-IT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(prevenzione e protezione) da porre al denominatore.</a:t>
            </a:r>
            <a:r>
              <a:rPr lang="it-IT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3200" b="1" i="0" u="none" strike="noStrike" cap="non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0  ASSENTE   </a:t>
            </a:r>
            <a:r>
              <a:rPr lang="it-IT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it-IT" sz="3200" b="1" i="0" u="none" strike="noStrike" cap="none">
                <a:solidFill>
                  <a:srgbClr val="ABF884"/>
                </a:solidFill>
                <a:latin typeface="Calibri"/>
                <a:ea typeface="Calibri"/>
                <a:cs typeface="Calibri"/>
                <a:sym typeface="Calibri"/>
              </a:rPr>
              <a:t>1 – 2 LIEVE    </a:t>
            </a:r>
            <a:r>
              <a:rPr lang="it-IT" sz="3200" b="1" i="0" u="none" strike="noStrike" cap="none">
                <a:solidFill>
                  <a:srgbClr val="FABF8E"/>
                </a:solidFill>
                <a:latin typeface="Calibri"/>
                <a:ea typeface="Calibri"/>
                <a:cs typeface="Calibri"/>
                <a:sym typeface="Calibri"/>
              </a:rPr>
              <a:t>3 - 4 CONSISTENTE      </a:t>
            </a:r>
            <a:r>
              <a:rPr lang="it-IT" sz="32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6 – 8 GRAVE</a:t>
            </a:r>
            <a:r>
              <a:rPr lang="it-IT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it-IT" sz="3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8" name="Shape 378"/>
          <p:cNvGraphicFramePr/>
          <p:nvPr/>
        </p:nvGraphicFramePr>
        <p:xfrm>
          <a:off x="395536" y="908720"/>
          <a:ext cx="7859250" cy="3816375"/>
        </p:xfrm>
        <a:graphic>
          <a:graphicData uri="http://schemas.openxmlformats.org/drawingml/2006/table">
            <a:tbl>
              <a:tblPr firstRow="1" bandRow="1">
                <a:noFill/>
                <a:tableStyleId>{8784EBDA-3E1D-4EFA-B1E3-2AC803432E24}</a:tableStyleId>
              </a:tblPr>
              <a:tblGrid>
                <a:gridCol w="1571850"/>
                <a:gridCol w="1571850"/>
                <a:gridCol w="1571850"/>
                <a:gridCol w="1571850"/>
                <a:gridCol w="1571850"/>
              </a:tblGrid>
              <a:tr h="763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1" u="none" strike="noStrike" cap="none">
                          <a:solidFill>
                            <a:srgbClr val="FF0000"/>
                          </a:solidFill>
                        </a:rPr>
                        <a:t>p X g</a:t>
                      </a:r>
                    </a:p>
                  </a:txBody>
                  <a:tcPr marL="91450" marR="91450" marT="45725" marB="45725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u="none" strike="noStrike" cap="none">
                          <a:solidFill>
                            <a:srgbClr val="FF0000"/>
                          </a:solidFill>
                        </a:rPr>
                        <a:t>1p</a:t>
                      </a: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u="none" strike="noStrike" cap="none">
                          <a:solidFill>
                            <a:srgbClr val="FF0000"/>
                          </a:solidFill>
                        </a:rPr>
                        <a:t>2p</a:t>
                      </a: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u="none" strike="noStrike" cap="none">
                          <a:solidFill>
                            <a:srgbClr val="FF0000"/>
                          </a:solidFill>
                        </a:rPr>
                        <a:t>3p</a:t>
                      </a: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u="none" strike="noStrike" cap="none">
                          <a:solidFill>
                            <a:srgbClr val="FF0000"/>
                          </a:solidFill>
                        </a:rPr>
                        <a:t>4p</a:t>
                      </a: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</a:tr>
              <a:tr h="763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1" u="none" strike="noStrike" cap="none">
                          <a:solidFill>
                            <a:srgbClr val="FF0000"/>
                          </a:solidFill>
                        </a:rPr>
                        <a:t>1g</a:t>
                      </a: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2800" b="1" u="none" strike="noStrike" cap="none"/>
                        <a:t>1</a:t>
                      </a:r>
                    </a:p>
                  </a:txBody>
                  <a:tcPr marL="91450" marR="91450" marT="45725" marB="45725">
                    <a:solidFill>
                      <a:srgbClr val="ABF8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2800" b="1" u="none" strike="noStrike" cap="none"/>
                        <a:t>2</a:t>
                      </a:r>
                    </a:p>
                  </a:txBody>
                  <a:tcPr marL="91450" marR="91450" marT="45725" marB="45725">
                    <a:solidFill>
                      <a:srgbClr val="ABF8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2800" b="1" u="none" strike="noStrike" cap="none"/>
                        <a:t>3</a:t>
                      </a:r>
                    </a:p>
                  </a:txBody>
                  <a:tcPr marL="91450" marR="91450" marT="45725" marB="45725"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2800" b="1" u="none" strike="noStrike" cap="none"/>
                        <a:t>4</a:t>
                      </a:r>
                    </a:p>
                  </a:txBody>
                  <a:tcPr marL="91450" marR="91450" marT="45725" marB="45725">
                    <a:solidFill>
                      <a:srgbClr val="FBD4B4"/>
                    </a:solidFill>
                  </a:tcPr>
                </a:tc>
              </a:tr>
              <a:tr h="763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1" u="none" strike="noStrike" cap="none">
                          <a:solidFill>
                            <a:srgbClr val="FF0000"/>
                          </a:solidFill>
                        </a:rPr>
                        <a:t>2g</a:t>
                      </a: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2800" b="1" u="none" strike="noStrike" cap="none"/>
                        <a:t>2</a:t>
                      </a:r>
                    </a:p>
                  </a:txBody>
                  <a:tcPr marL="91450" marR="91450" marT="45725" marB="45725">
                    <a:solidFill>
                      <a:srgbClr val="ABF8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2800" b="1" u="none" strike="noStrike" cap="none"/>
                        <a:t>4</a:t>
                      </a:r>
                    </a:p>
                  </a:txBody>
                  <a:tcPr marL="91450" marR="91450" marT="45725" marB="45725"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2800" b="1" u="none" strike="noStrike" cap="none"/>
                        <a:t>6</a:t>
                      </a:r>
                    </a:p>
                  </a:txBody>
                  <a:tcPr marL="91450" marR="91450" marT="45725" marB="45725"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2800" b="1" u="none" strike="noStrike" cap="none"/>
                        <a:t>8</a:t>
                      </a:r>
                    </a:p>
                  </a:txBody>
                  <a:tcPr marL="91450" marR="91450" marT="45725" marB="45725">
                    <a:solidFill>
                      <a:srgbClr val="E36C09"/>
                    </a:solidFill>
                  </a:tcPr>
                </a:tc>
              </a:tr>
              <a:tr h="763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1" u="none" strike="noStrike" cap="none">
                          <a:solidFill>
                            <a:srgbClr val="FF0000"/>
                          </a:solidFill>
                        </a:rPr>
                        <a:t>3g</a:t>
                      </a: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2800" b="1" u="none" strike="noStrike" cap="none"/>
                        <a:t>3</a:t>
                      </a:r>
                    </a:p>
                  </a:txBody>
                  <a:tcPr marL="91450" marR="91450" marT="45725" marB="45725"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2800" b="1" u="none" strike="noStrike" cap="none"/>
                        <a:t>6</a:t>
                      </a:r>
                    </a:p>
                  </a:txBody>
                  <a:tcPr marL="91450" marR="91450" marT="45725" marB="45725"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2800" b="1" u="none" strike="noStrike" cap="none"/>
                        <a:t>9</a:t>
                      </a:r>
                    </a:p>
                  </a:txBody>
                  <a:tcPr marL="91450" marR="91450" marT="45725" marB="45725">
                    <a:solidFill>
                      <a:srgbClr val="9748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2800" b="1" u="none" strike="noStrike" cap="none"/>
                        <a:t>12</a:t>
                      </a:r>
                    </a:p>
                  </a:txBody>
                  <a:tcPr marL="91450" marR="91450" marT="45725" marB="45725">
                    <a:solidFill>
                      <a:srgbClr val="974806"/>
                    </a:solidFill>
                  </a:tcPr>
                </a:tc>
              </a:tr>
              <a:tr h="763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1800" b="1" u="none" strike="noStrike" cap="none">
                          <a:solidFill>
                            <a:srgbClr val="FF0000"/>
                          </a:solidFill>
                        </a:rPr>
                        <a:t>4g</a:t>
                      </a: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2800" b="1" u="none" strike="noStrike" cap="none"/>
                        <a:t>4</a:t>
                      </a:r>
                    </a:p>
                  </a:txBody>
                  <a:tcPr marL="91450" marR="91450" marT="45725" marB="45725"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2800" b="1" u="none" strike="noStrike" cap="none"/>
                        <a:t>8</a:t>
                      </a:r>
                    </a:p>
                  </a:txBody>
                  <a:tcPr marL="91450" marR="91450" marT="45725" marB="45725"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2800" b="1" u="none" strike="noStrike" cap="none"/>
                        <a:t>12</a:t>
                      </a:r>
                    </a:p>
                  </a:txBody>
                  <a:tcPr marL="91450" marR="91450" marT="45725" marB="45725">
                    <a:solidFill>
                      <a:srgbClr val="9748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it-IT" sz="2800" b="1" u="none" strike="noStrike" cap="none"/>
                        <a:t>16</a:t>
                      </a:r>
                    </a:p>
                  </a:txBody>
                  <a:tcPr marL="91450" marR="91450" marT="45725" marB="45725">
                    <a:solidFill>
                      <a:srgbClr val="974806"/>
                    </a:solidFill>
                  </a:tcPr>
                </a:tc>
              </a:tr>
            </a:tbl>
          </a:graphicData>
        </a:graphic>
      </p:graphicFrame>
      <p:sp>
        <p:nvSpPr>
          <p:cNvPr id="379" name="Shape 379"/>
          <p:cNvSpPr txBox="1"/>
          <p:nvPr/>
        </p:nvSpPr>
        <p:spPr>
          <a:xfrm>
            <a:off x="539552" y="332656"/>
            <a:ext cx="734481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FF0000"/>
              </a:buClr>
              <a:buSzPct val="100000"/>
              <a:buFont typeface="Calibri"/>
              <a:buNone/>
            </a:pPr>
            <a:r>
              <a:rPr lang="it-IT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MATRICE DI RISCHIO  </a:t>
            </a:r>
            <a:r>
              <a:rPr lang="it-IT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= p x 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/>
        </p:nvSpPr>
        <p:spPr>
          <a:xfrm>
            <a:off x="323528" y="980728"/>
            <a:ext cx="8568952" cy="4647426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6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6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it-IT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INFORTUNI                          </a:t>
            </a:r>
            <a:r>
              <a:rPr lang="it-IT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Sicurezza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it-IT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IGIENE                                  </a:t>
            </a:r>
            <a:r>
              <a:rPr lang="it-IT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Fisici - Chimici –Biologici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it-IT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TRASVERSALI                    </a:t>
            </a:r>
            <a:r>
              <a:rPr lang="it-IT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Interferenze –Coordinamento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x="539552" y="476672"/>
            <a:ext cx="7992888" cy="1538883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RISCHI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D.Lgs. 81/2008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( 13 Titoli  306 Articoli  51 Allegati)</a:t>
            </a:r>
          </a:p>
        </p:txBody>
      </p:sp>
      <p:sp>
        <p:nvSpPr>
          <p:cNvPr id="386" name="Shape 386"/>
          <p:cNvSpPr/>
          <p:nvPr/>
        </p:nvSpPr>
        <p:spPr>
          <a:xfrm>
            <a:off x="3995936" y="3068960"/>
            <a:ext cx="1152128" cy="2880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/>
          <p:nvPr/>
        </p:nvSpPr>
        <p:spPr>
          <a:xfrm>
            <a:off x="3995936" y="4005064"/>
            <a:ext cx="1152128" cy="2880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4067944" y="4869160"/>
            <a:ext cx="1152128" cy="2880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Shape 396"/>
          <p:cNvGrpSpPr/>
          <p:nvPr/>
        </p:nvGrpSpPr>
        <p:grpSpPr>
          <a:xfrm>
            <a:off x="179388" y="792163"/>
            <a:ext cx="2797175" cy="5600700"/>
            <a:chOff x="113" y="491"/>
            <a:chExt cx="1762" cy="3762"/>
          </a:xfrm>
        </p:grpSpPr>
        <p:sp>
          <p:nvSpPr>
            <p:cNvPr id="397" name="Shape 397"/>
            <p:cNvSpPr/>
            <p:nvPr/>
          </p:nvSpPr>
          <p:spPr>
            <a:xfrm>
              <a:off x="113" y="982"/>
              <a:ext cx="1762" cy="3271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txBody>
            <a:bodyPr wrap="square" lIns="90000" tIns="46800" rIns="90000" bIns="46800" anchor="t" anchorCtr="0">
              <a:noAutofit/>
            </a:bodyPr>
            <a:lstStyle/>
            <a:p>
              <a:pPr marL="0" marR="0" lvl="0" indent="-1524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Arial"/>
                <a:buNone/>
              </a:pPr>
              <a:r>
                <a:rPr lang="it-IT" sz="2400" b="0" u="sng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SICUREZZA</a:t>
              </a:r>
            </a:p>
          </p:txBody>
        </p:sp>
        <p:sp>
          <p:nvSpPr>
            <p:cNvPr id="398" name="Shape 398"/>
            <p:cNvSpPr/>
            <p:nvPr/>
          </p:nvSpPr>
          <p:spPr>
            <a:xfrm>
              <a:off x="113" y="1516"/>
              <a:ext cx="1762" cy="2511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txBody>
            <a:bodyPr wrap="square" lIns="90000" tIns="46800" rIns="90000" bIns="46800" anchor="ctr" anchorCtr="0">
              <a:noAutofit/>
            </a:bodyPr>
            <a:lstStyle/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Calibri"/>
                <a:buNone/>
              </a:pPr>
              <a:r>
                <a:rPr lang="it-IT" sz="1600" b="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Caduta dall'alto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Calibri"/>
                <a:buNone/>
              </a:pPr>
              <a:r>
                <a:rPr lang="it-IT" sz="1600" b="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Caduta di materiale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Calibri"/>
                <a:buNone/>
              </a:pPr>
              <a:r>
                <a:rPr lang="it-IT" sz="1600" b="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Calore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Calibri"/>
                <a:buNone/>
              </a:pPr>
              <a:r>
                <a:rPr lang="it-IT" sz="1600" b="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Fiamme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Calibri"/>
                <a:buNone/>
              </a:pPr>
              <a:r>
                <a:rPr lang="it-IT" sz="1600" b="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Esplosione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Calibri"/>
                <a:buNone/>
              </a:pPr>
              <a:r>
                <a:rPr lang="it-IT" sz="1600" b="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Cesoiamento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Calibri"/>
                <a:buNone/>
              </a:pPr>
              <a:r>
                <a:rPr lang="it-IT" sz="1600" b="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Stritolamento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Calibri"/>
                <a:buNone/>
              </a:pPr>
              <a:r>
                <a:rPr lang="it-IT" sz="1600" b="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Elettrocuzione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Calibri"/>
                <a:buNone/>
              </a:pPr>
              <a:r>
                <a:rPr lang="it-IT" sz="1600" b="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Investimento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Calibri"/>
                <a:buNone/>
              </a:pPr>
              <a:r>
                <a:rPr lang="it-IT" sz="1600" b="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Ribaltamento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Calibri"/>
                <a:buNone/>
              </a:pPr>
              <a:r>
                <a:rPr lang="it-IT" sz="1600" b="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Movim. Manuale Carichi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Calibri"/>
                <a:buNone/>
              </a:pPr>
              <a:r>
                <a:rPr lang="it-IT" sz="1600" b="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Punture – Tagli - Abrasioni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Calibri"/>
                <a:buNone/>
              </a:pPr>
              <a:r>
                <a:rPr lang="it-IT" sz="1600" b="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Urti, Colpi, Impatti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Calibri"/>
                <a:buNone/>
              </a:pPr>
              <a:r>
                <a:rPr lang="it-IT" sz="1600" b="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Seppellimento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Calibri"/>
                <a:buNone/>
              </a:pPr>
              <a:r>
                <a:rPr lang="it-IT" sz="1600" b="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Sprofondamento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Calibri"/>
                <a:buNone/>
              </a:pPr>
              <a:r>
                <a:rPr lang="it-IT" sz="1600" b="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Scivolamenti</a:t>
              </a:r>
            </a:p>
          </p:txBody>
        </p:sp>
        <p:sp>
          <p:nvSpPr>
            <p:cNvPr id="399" name="Shape 399"/>
            <p:cNvSpPr/>
            <p:nvPr/>
          </p:nvSpPr>
          <p:spPr>
            <a:xfrm>
              <a:off x="113" y="754"/>
              <a:ext cx="1762" cy="25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txBody>
            <a:bodyPr wrap="square" lIns="90000" tIns="46800" rIns="90000" bIns="46800" anchor="t" anchorCtr="0">
              <a:noAutofit/>
            </a:bodyPr>
            <a:lstStyle/>
            <a:p>
              <a:pPr marL="0" marR="0" lvl="0" indent="-114300" algn="l" rtl="0">
                <a:spcBef>
                  <a:spcPts val="0"/>
                </a:spcBef>
                <a:buClr>
                  <a:srgbClr val="0000CC"/>
                </a:buClr>
                <a:buSzPct val="100000"/>
                <a:buFont typeface="Arial"/>
                <a:buNone/>
              </a:pPr>
              <a:r>
                <a:rPr lang="it-IT" sz="1800" b="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 RISCHI INFORTUNI  </a:t>
              </a:r>
            </a:p>
          </p:txBody>
        </p:sp>
        <p:sp>
          <p:nvSpPr>
            <p:cNvPr id="400" name="Shape 400"/>
            <p:cNvSpPr/>
            <p:nvPr/>
          </p:nvSpPr>
          <p:spPr>
            <a:xfrm>
              <a:off x="521" y="491"/>
              <a:ext cx="946" cy="301"/>
            </a:xfrm>
            <a:prstGeom prst="downArrow">
              <a:avLst>
                <a:gd name="adj1" fmla="val 50056"/>
                <a:gd name="adj2" fmla="val 66852"/>
              </a:avLst>
            </a:prstGeom>
            <a:solidFill>
              <a:srgbClr val="FF99CC"/>
            </a:solidFill>
            <a:ln w="9525" cap="sq" cmpd="sng">
              <a:solidFill>
                <a:srgbClr val="000066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" name="Shape 401"/>
          <p:cNvGrpSpPr/>
          <p:nvPr/>
        </p:nvGrpSpPr>
        <p:grpSpPr>
          <a:xfrm>
            <a:off x="3149600" y="792163"/>
            <a:ext cx="2786063" cy="5600700"/>
            <a:chOff x="1984" y="489"/>
            <a:chExt cx="1755" cy="3779"/>
          </a:xfrm>
        </p:grpSpPr>
        <p:sp>
          <p:nvSpPr>
            <p:cNvPr id="402" name="Shape 402"/>
            <p:cNvSpPr/>
            <p:nvPr/>
          </p:nvSpPr>
          <p:spPr>
            <a:xfrm>
              <a:off x="1984" y="757"/>
              <a:ext cx="1622" cy="351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2053" y="794"/>
              <a:ext cx="1686" cy="2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t" anchorCtr="0">
              <a:noAutofit/>
            </a:bodyPr>
            <a:lstStyle/>
            <a:p>
              <a:pPr marL="0" marR="0" lvl="0" indent="-114300" algn="ctr" rtl="0">
                <a:spcBef>
                  <a:spcPts val="0"/>
                </a:spcBef>
                <a:buClr>
                  <a:schemeClr val="dk1"/>
                </a:buClr>
                <a:buSzPct val="100000"/>
                <a:buFont typeface="Calibri"/>
                <a:buNone/>
              </a:pPr>
              <a:r>
                <a:rPr lang="it-IT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RISCHI IGIENE </a:t>
              </a:r>
            </a:p>
          </p:txBody>
        </p:sp>
        <p:sp>
          <p:nvSpPr>
            <p:cNvPr id="404" name="Shape 404"/>
            <p:cNvSpPr/>
            <p:nvPr/>
          </p:nvSpPr>
          <p:spPr>
            <a:xfrm>
              <a:off x="2021" y="1015"/>
              <a:ext cx="1585" cy="297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txBody>
            <a:bodyPr wrap="square" lIns="90000" tIns="46800" rIns="90000" bIns="46800" anchor="ctr" anchorCtr="0">
              <a:noAutofit/>
            </a:bodyPr>
            <a:lstStyle/>
            <a:p>
              <a:pPr marL="0" marR="0" lvl="0" indent="-152400" algn="ctr" rtl="0">
                <a:spcBef>
                  <a:spcPts val="0"/>
                </a:spcBef>
                <a:buClr>
                  <a:srgbClr val="000066"/>
                </a:buClr>
                <a:buSzPct val="100000"/>
                <a:buFont typeface="Arial"/>
                <a:buNone/>
              </a:pPr>
              <a:r>
                <a:rPr lang="it-IT" sz="2400" b="0" u="sng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FISICI 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66"/>
                </a:buClr>
                <a:buSzPct val="100000"/>
                <a:buFont typeface="Arial"/>
                <a:buNone/>
              </a:pPr>
              <a:r>
                <a:rPr lang="it-IT" sz="1600" b="0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Rumore	Vibrazioni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66"/>
                </a:buClr>
                <a:buSzPct val="100000"/>
                <a:buFont typeface="Arial"/>
                <a:buNone/>
              </a:pPr>
              <a:r>
                <a:rPr lang="it-IT" sz="1600" b="0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Microclima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00"/>
                </a:buClr>
                <a:buSzPct val="100000"/>
                <a:buFont typeface="Arial"/>
                <a:buNone/>
              </a:pPr>
              <a:endParaRPr sz="1600" b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152400" algn="ctr" rtl="0">
                <a:spcBef>
                  <a:spcPts val="0"/>
                </a:spcBef>
                <a:buClr>
                  <a:srgbClr val="000066"/>
                </a:buClr>
                <a:buSzPct val="100000"/>
                <a:buFont typeface="Arial"/>
                <a:buNone/>
              </a:pPr>
              <a:r>
                <a:rPr lang="it-IT" sz="2400" b="0" u="sng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CHIMICI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66"/>
                </a:buClr>
                <a:buSzPct val="100000"/>
                <a:buFont typeface="Arial"/>
                <a:buNone/>
              </a:pPr>
              <a:r>
                <a:rPr lang="it-IT" sz="1600" b="0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Amianto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66"/>
                </a:buClr>
                <a:buSzPct val="100000"/>
                <a:buFont typeface="Arial"/>
                <a:buNone/>
              </a:pPr>
              <a:r>
                <a:rPr lang="it-IT" sz="1600" b="0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Catrame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66"/>
                </a:buClr>
                <a:buSzPct val="100000"/>
                <a:buFont typeface="Arial"/>
                <a:buNone/>
              </a:pPr>
              <a:r>
                <a:rPr lang="it-IT" sz="1600" b="0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Getti, Schizzi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66"/>
                </a:buClr>
                <a:buSzPct val="100000"/>
                <a:buFont typeface="Arial"/>
                <a:buNone/>
              </a:pPr>
              <a:r>
                <a:rPr lang="it-IT" sz="1600" b="0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Polveri, Fibre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66"/>
                </a:buClr>
                <a:buSzPct val="100000"/>
                <a:buFont typeface="Arial"/>
                <a:buNone/>
              </a:pPr>
              <a:r>
                <a:rPr lang="it-IT" sz="1600" b="0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Gas, Vapori e Fumi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00"/>
                </a:buClr>
                <a:buSzPct val="100000"/>
                <a:buFont typeface="Arial"/>
                <a:buNone/>
              </a:pPr>
              <a:endParaRPr sz="1600" b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152400" algn="ctr" rtl="0">
                <a:spcBef>
                  <a:spcPts val="0"/>
                </a:spcBef>
                <a:buClr>
                  <a:srgbClr val="000066"/>
                </a:buClr>
                <a:buSzPct val="100000"/>
                <a:buFont typeface="Arial"/>
                <a:buNone/>
              </a:pPr>
              <a:r>
                <a:rPr lang="it-IT" sz="2400" b="0" u="sng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BIOLOGICI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66"/>
                </a:buClr>
                <a:buSzPct val="100000"/>
                <a:buFont typeface="Arial"/>
                <a:buNone/>
              </a:pPr>
              <a:r>
                <a:rPr lang="it-IT" sz="1600" b="0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Allergeni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66"/>
                </a:buClr>
                <a:buSzPct val="100000"/>
                <a:buFont typeface="Arial"/>
                <a:buNone/>
              </a:pPr>
              <a:r>
                <a:rPr lang="it-IT" sz="1600" b="0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Infezioni da microrganismi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66"/>
                </a:buClr>
                <a:buSzPct val="100000"/>
                <a:buFont typeface="Arial"/>
                <a:buNone/>
              </a:pPr>
              <a:r>
                <a:rPr lang="it-IT" sz="1600" b="0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Olii minerali e derivati</a:t>
              </a:r>
            </a:p>
          </p:txBody>
        </p:sp>
        <p:sp>
          <p:nvSpPr>
            <p:cNvPr id="405" name="Shape 405"/>
            <p:cNvSpPr/>
            <p:nvPr/>
          </p:nvSpPr>
          <p:spPr>
            <a:xfrm>
              <a:off x="2391" y="489"/>
              <a:ext cx="946" cy="303"/>
            </a:xfrm>
            <a:prstGeom prst="downArrow">
              <a:avLst>
                <a:gd name="adj1" fmla="val 50056"/>
                <a:gd name="adj2" fmla="val 66852"/>
              </a:avLst>
            </a:prstGeom>
            <a:solidFill>
              <a:srgbClr val="FFFF99"/>
            </a:solidFill>
            <a:ln w="9525" cap="sq" cmpd="sng">
              <a:solidFill>
                <a:srgbClr val="000066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6" name="Shape 406"/>
          <p:cNvGrpSpPr/>
          <p:nvPr/>
        </p:nvGrpSpPr>
        <p:grpSpPr>
          <a:xfrm>
            <a:off x="5867400" y="766763"/>
            <a:ext cx="3051175" cy="5626100"/>
            <a:chOff x="3855" y="485"/>
            <a:chExt cx="1887" cy="3142"/>
          </a:xfrm>
        </p:grpSpPr>
        <p:sp>
          <p:nvSpPr>
            <p:cNvPr id="407" name="Shape 407"/>
            <p:cNvSpPr/>
            <p:nvPr/>
          </p:nvSpPr>
          <p:spPr>
            <a:xfrm>
              <a:off x="3855" y="733"/>
              <a:ext cx="1887" cy="2894"/>
            </a:xfrm>
            <a:prstGeom prst="rect">
              <a:avLst/>
            </a:prstGeom>
            <a:solidFill>
              <a:srgbClr val="99CCFF"/>
            </a:solidFill>
            <a:ln w="9525" cap="sq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3855" y="994"/>
              <a:ext cx="1862" cy="23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t" anchorCtr="0">
              <a:noAutofit/>
            </a:bodyPr>
            <a:lstStyle/>
            <a:p>
              <a:pPr marL="0" marR="0" lvl="0" indent="-1524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Arial"/>
                <a:buNone/>
              </a:pPr>
              <a:r>
                <a:rPr lang="it-IT" sz="2400" b="0" u="sng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INTERFERENZE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Arial"/>
                <a:buNone/>
              </a:pPr>
              <a:r>
                <a:rPr lang="it-IT" sz="1600" b="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Attrezzature / Attrezzature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Arial"/>
                <a:buNone/>
              </a:pPr>
              <a:r>
                <a:rPr lang="it-IT" sz="1600" b="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Attrezzature / Addetti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Arial"/>
                <a:buNone/>
              </a:pPr>
              <a:r>
                <a:rPr lang="it-IT" sz="1600" b="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Addetti / Addetti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Arial"/>
                <a:buNone/>
              </a:pPr>
              <a:r>
                <a:rPr lang="it-IT" sz="1600" b="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Attrezz. / Area Cantiere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Arial"/>
                <a:buNone/>
              </a:pPr>
              <a:r>
                <a:rPr lang="it-IT" sz="1600" b="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Lavorazioni / Ambiente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Arial"/>
                <a:buNone/>
              </a:pPr>
              <a:r>
                <a:rPr lang="it-IT" sz="1600" b="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Ambiente / Lavorazioni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00"/>
                </a:buClr>
                <a:buSzPct val="100000"/>
                <a:buFont typeface="Arial"/>
                <a:buNone/>
              </a:pPr>
              <a:endParaRPr sz="1600" b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1524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Arial"/>
                <a:buNone/>
              </a:pPr>
              <a:r>
                <a:rPr lang="it-IT" sz="2400" b="0" u="sng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COORDINAMENTO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Arial"/>
                <a:buNone/>
              </a:pPr>
              <a:r>
                <a:rPr lang="it-IT" sz="1600" b="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Uso Attrezzature e Opere provvisionali : 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Arial"/>
                <a:buNone/>
              </a:pPr>
              <a:r>
                <a:rPr lang="it-IT" sz="1600" b="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Promiscuo o Successivo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Arial"/>
                <a:buNone/>
              </a:pPr>
              <a:r>
                <a:rPr lang="it-IT" sz="1600" b="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Presenza Contemporanea</a:t>
              </a:r>
            </a:p>
            <a:p>
              <a:pPr marL="0" marR="0" lvl="0" indent="-101600" algn="ctr" rtl="0">
                <a:spcBef>
                  <a:spcPts val="0"/>
                </a:spcBef>
                <a:buClr>
                  <a:srgbClr val="0000CC"/>
                </a:buClr>
                <a:buSzPct val="100000"/>
                <a:buFont typeface="Arial"/>
                <a:buNone/>
              </a:pPr>
              <a:r>
                <a:rPr lang="it-IT" sz="1600" b="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Manut. Impianti Comuni</a:t>
              </a:r>
            </a:p>
          </p:txBody>
        </p:sp>
        <p:sp>
          <p:nvSpPr>
            <p:cNvPr id="409" name="Shape 409"/>
            <p:cNvSpPr/>
            <p:nvPr/>
          </p:nvSpPr>
          <p:spPr>
            <a:xfrm>
              <a:off x="3978" y="745"/>
              <a:ext cx="1640" cy="2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it-IT" sz="1800" b="0">
                  <a:solidFill>
                    <a:srgbClr val="0000CC"/>
                  </a:solidFill>
                  <a:latin typeface="Calibri"/>
                  <a:ea typeface="Calibri"/>
                  <a:cs typeface="Calibri"/>
                  <a:sym typeface="Calibri"/>
                </a:rPr>
                <a:t>RISCHI TRASVERSALI</a:t>
              </a:r>
            </a:p>
          </p:txBody>
        </p:sp>
        <p:sp>
          <p:nvSpPr>
            <p:cNvPr id="410" name="Shape 410"/>
            <p:cNvSpPr/>
            <p:nvPr/>
          </p:nvSpPr>
          <p:spPr>
            <a:xfrm>
              <a:off x="4313" y="485"/>
              <a:ext cx="946" cy="252"/>
            </a:xfrm>
            <a:prstGeom prst="downArrow">
              <a:avLst>
                <a:gd name="adj1" fmla="val 50056"/>
                <a:gd name="adj2" fmla="val 66852"/>
              </a:avLst>
            </a:prstGeom>
            <a:solidFill>
              <a:srgbClr val="99CCFF"/>
            </a:solidFill>
            <a:ln w="9525" cap="sq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1" name="Shape 411"/>
          <p:cNvSpPr txBox="1"/>
          <p:nvPr/>
        </p:nvSpPr>
        <p:spPr>
          <a:xfrm>
            <a:off x="304800" y="120650"/>
            <a:ext cx="8382000" cy="571500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2150" tIns="46075" rIns="92150" bIns="46075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TIPOLOGIA DI RISCHIO</a:t>
            </a:r>
          </a:p>
        </p:txBody>
      </p:sp>
      <p:sp>
        <p:nvSpPr>
          <p:cNvPr id="412" name="Shape 412"/>
          <p:cNvSpPr/>
          <p:nvPr/>
        </p:nvSpPr>
        <p:spPr>
          <a:xfrm>
            <a:off x="3347864" y="1484784"/>
            <a:ext cx="2160240" cy="1152128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467544" y="4581128"/>
            <a:ext cx="2304256" cy="432048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Shape 4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8200" y="1201738"/>
            <a:ext cx="4972129" cy="44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Shape 422"/>
          <p:cNvSpPr txBox="1"/>
          <p:nvPr/>
        </p:nvSpPr>
        <p:spPr>
          <a:xfrm>
            <a:off x="304800" y="120650"/>
            <a:ext cx="8382000" cy="46355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2150" tIns="46075" rIns="92150" bIns="46075" anchor="ctr" anchorCtr="0">
            <a:noAutofit/>
          </a:bodyPr>
          <a:lstStyle/>
          <a:p>
            <a:pPr marL="0" marR="0" lvl="0" indent="-152400" algn="ctr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None/>
            </a:pPr>
            <a:r>
              <a:rPr lang="it-IT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RISCHI INFORTUNI</a:t>
            </a:r>
          </a:p>
        </p:txBody>
      </p:sp>
      <p:sp>
        <p:nvSpPr>
          <p:cNvPr id="423" name="Shape 423"/>
          <p:cNvSpPr/>
          <p:nvPr/>
        </p:nvSpPr>
        <p:spPr>
          <a:xfrm>
            <a:off x="5543550" y="1001713"/>
            <a:ext cx="2292350" cy="366712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Caduta di materiale</a:t>
            </a:r>
          </a:p>
        </p:txBody>
      </p:sp>
      <p:sp>
        <p:nvSpPr>
          <p:cNvPr id="424" name="Shape 424"/>
          <p:cNvSpPr/>
          <p:nvPr/>
        </p:nvSpPr>
        <p:spPr>
          <a:xfrm>
            <a:off x="6264275" y="2160588"/>
            <a:ext cx="2014538" cy="366712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Sprofondamento</a:t>
            </a:r>
          </a:p>
        </p:txBody>
      </p:sp>
      <p:sp>
        <p:nvSpPr>
          <p:cNvPr id="425" name="Shape 425"/>
          <p:cNvSpPr/>
          <p:nvPr/>
        </p:nvSpPr>
        <p:spPr>
          <a:xfrm>
            <a:off x="6853238" y="3124200"/>
            <a:ext cx="1590675" cy="366713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Investimento</a:t>
            </a:r>
          </a:p>
        </p:txBody>
      </p:sp>
      <p:sp>
        <p:nvSpPr>
          <p:cNvPr id="426" name="Shape 426"/>
          <p:cNvSpPr/>
          <p:nvPr/>
        </p:nvSpPr>
        <p:spPr>
          <a:xfrm>
            <a:off x="6197600" y="4114800"/>
            <a:ext cx="1987550" cy="366713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Contatto - Taglio</a:t>
            </a:r>
          </a:p>
        </p:txBody>
      </p:sp>
      <p:sp>
        <p:nvSpPr>
          <p:cNvPr id="427" name="Shape 427"/>
          <p:cNvSpPr/>
          <p:nvPr/>
        </p:nvSpPr>
        <p:spPr>
          <a:xfrm>
            <a:off x="6072188" y="5181600"/>
            <a:ext cx="1590675" cy="366713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Scivolamenti</a:t>
            </a:r>
          </a:p>
        </p:txBody>
      </p:sp>
      <p:sp>
        <p:nvSpPr>
          <p:cNvPr id="428" name="Shape 428"/>
          <p:cNvSpPr/>
          <p:nvPr/>
        </p:nvSpPr>
        <p:spPr>
          <a:xfrm>
            <a:off x="2597150" y="6040438"/>
            <a:ext cx="4170363" cy="366712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Movimentazione Manuale dei Carichi</a:t>
            </a:r>
          </a:p>
        </p:txBody>
      </p:sp>
      <p:sp>
        <p:nvSpPr>
          <p:cNvPr id="429" name="Shape 429"/>
          <p:cNvSpPr/>
          <p:nvPr/>
        </p:nvSpPr>
        <p:spPr>
          <a:xfrm>
            <a:off x="792163" y="1944688"/>
            <a:ext cx="1747837" cy="366712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Seppellimento</a:t>
            </a:r>
          </a:p>
        </p:txBody>
      </p:sp>
      <p:sp>
        <p:nvSpPr>
          <p:cNvPr id="430" name="Shape 430"/>
          <p:cNvSpPr/>
          <p:nvPr/>
        </p:nvSpPr>
        <p:spPr>
          <a:xfrm>
            <a:off x="379413" y="3200400"/>
            <a:ext cx="1760537" cy="366713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Elettrocuzione</a:t>
            </a:r>
          </a:p>
        </p:txBody>
      </p:sp>
      <p:sp>
        <p:nvSpPr>
          <p:cNvPr id="431" name="Shape 431"/>
          <p:cNvSpPr/>
          <p:nvPr/>
        </p:nvSpPr>
        <p:spPr>
          <a:xfrm>
            <a:off x="2439988" y="928688"/>
            <a:ext cx="1879600" cy="366712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Caduta dall'alto</a:t>
            </a:r>
          </a:p>
        </p:txBody>
      </p:sp>
      <p:sp>
        <p:nvSpPr>
          <p:cNvPr id="432" name="Shape 432"/>
          <p:cNvSpPr/>
          <p:nvPr/>
        </p:nvSpPr>
        <p:spPr>
          <a:xfrm>
            <a:off x="1152525" y="4025900"/>
            <a:ext cx="1127125" cy="366713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Incendio</a:t>
            </a:r>
          </a:p>
        </p:txBody>
      </p:sp>
      <p:sp>
        <p:nvSpPr>
          <p:cNvPr id="433" name="Shape 433"/>
          <p:cNvSpPr/>
          <p:nvPr/>
        </p:nvSpPr>
        <p:spPr>
          <a:xfrm>
            <a:off x="1655763" y="5176838"/>
            <a:ext cx="1658937" cy="366712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Stritolamento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3959225" y="3286125"/>
            <a:ext cx="26670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778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SICUREZZA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Shape 4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9725" y="847725"/>
            <a:ext cx="3865820" cy="5089391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Shape 443"/>
          <p:cNvSpPr txBox="1"/>
          <p:nvPr/>
        </p:nvSpPr>
        <p:spPr>
          <a:xfrm>
            <a:off x="323528" y="188640"/>
            <a:ext cx="8382000" cy="46355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2150" tIns="46075" rIns="92150" bIns="46075" anchor="ctr" anchorCtr="0">
            <a:noAutofit/>
          </a:bodyPr>
          <a:lstStyle/>
          <a:p>
            <a:pPr marL="0" marR="0" lvl="0" indent="-152400" algn="ctr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None/>
            </a:pPr>
            <a:r>
              <a:rPr lang="it-IT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RISCHI IGIENE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x="3429000" y="3048000"/>
            <a:ext cx="2667000" cy="885056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778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FISICI</a:t>
            </a:r>
          </a:p>
          <a:p>
            <a:pPr marL="0" marR="0" lvl="0" indent="-127000" algn="ctr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Titolo VIII</a:t>
            </a:r>
          </a:p>
          <a:p>
            <a:pPr marL="0" marR="0" lvl="0" indent="-177800" algn="ctr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8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ctr" rtl="0">
              <a:spcBef>
                <a:spcPts val="70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8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2120900" y="1871663"/>
            <a:ext cx="1047750" cy="366712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Rumore</a:t>
            </a:r>
          </a:p>
        </p:txBody>
      </p:sp>
      <p:sp>
        <p:nvSpPr>
          <p:cNvPr id="446" name="Shape 446"/>
          <p:cNvSpPr/>
          <p:nvPr/>
        </p:nvSpPr>
        <p:spPr>
          <a:xfrm>
            <a:off x="1789113" y="4889500"/>
            <a:ext cx="1377950" cy="366713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Microclima</a:t>
            </a:r>
          </a:p>
        </p:txBody>
      </p:sp>
      <p:sp>
        <p:nvSpPr>
          <p:cNvPr id="447" name="Shape 447"/>
          <p:cNvSpPr/>
          <p:nvPr/>
        </p:nvSpPr>
        <p:spPr>
          <a:xfrm>
            <a:off x="6156176" y="4149080"/>
            <a:ext cx="1274763" cy="366712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Vibrazioni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Shape 4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563" y="930275"/>
            <a:ext cx="4017898" cy="5003131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Shape 456"/>
          <p:cNvSpPr txBox="1"/>
          <p:nvPr/>
        </p:nvSpPr>
        <p:spPr>
          <a:xfrm>
            <a:off x="304800" y="120650"/>
            <a:ext cx="8382000" cy="46355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2150" tIns="46075" rIns="92150" bIns="46075" anchor="ctr" anchorCtr="0">
            <a:noAutofit/>
          </a:bodyPr>
          <a:lstStyle/>
          <a:p>
            <a:pPr marL="0" marR="0" lvl="0" indent="-152400" algn="ctr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None/>
            </a:pPr>
            <a:r>
              <a:rPr lang="it-IT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RISCHI IGIENE</a:t>
            </a:r>
          </a:p>
        </p:txBody>
      </p:sp>
      <p:sp>
        <p:nvSpPr>
          <p:cNvPr id="457" name="Shape 457"/>
          <p:cNvSpPr txBox="1"/>
          <p:nvPr/>
        </p:nvSpPr>
        <p:spPr>
          <a:xfrm>
            <a:off x="3429000" y="3048000"/>
            <a:ext cx="26670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778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CHIMICI</a:t>
            </a:r>
          </a:p>
        </p:txBody>
      </p:sp>
      <p:sp>
        <p:nvSpPr>
          <p:cNvPr id="458" name="Shape 458"/>
          <p:cNvSpPr/>
          <p:nvPr/>
        </p:nvSpPr>
        <p:spPr>
          <a:xfrm>
            <a:off x="1314450" y="1944688"/>
            <a:ext cx="1411288" cy="366712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CONTATTO</a:t>
            </a:r>
          </a:p>
        </p:txBody>
      </p:sp>
      <p:sp>
        <p:nvSpPr>
          <p:cNvPr id="459" name="Shape 459"/>
          <p:cNvSpPr/>
          <p:nvPr/>
        </p:nvSpPr>
        <p:spPr>
          <a:xfrm>
            <a:off x="6551613" y="2873375"/>
            <a:ext cx="1597025" cy="366713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INGESTIONE</a:t>
            </a:r>
          </a:p>
        </p:txBody>
      </p:sp>
      <p:sp>
        <p:nvSpPr>
          <p:cNvPr id="460" name="Shape 460"/>
          <p:cNvSpPr/>
          <p:nvPr/>
        </p:nvSpPr>
        <p:spPr>
          <a:xfrm>
            <a:off x="614363" y="4313238"/>
            <a:ext cx="2119312" cy="366712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INTOSSICAZIONE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/>
        </p:nvSpPr>
        <p:spPr>
          <a:xfrm>
            <a:off x="228600" y="228600"/>
            <a:ext cx="2057400" cy="396875"/>
          </a:xfrm>
          <a:prstGeom prst="rect">
            <a:avLst/>
          </a:prstGeom>
          <a:solidFill>
            <a:srgbClr val="FFFF99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933" dir="2700000" algn="ctr" rotWithShape="0">
              <a:srgbClr val="676767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270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D.Lgs. 81/08</a:t>
            </a:r>
          </a:p>
        </p:txBody>
      </p:sp>
      <p:cxnSp>
        <p:nvCxnSpPr>
          <p:cNvPr id="469" name="Shape 469"/>
          <p:cNvCxnSpPr/>
          <p:nvPr/>
        </p:nvCxnSpPr>
        <p:spPr>
          <a:xfrm>
            <a:off x="1570038" y="639763"/>
            <a:ext cx="381000" cy="1587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70" name="Shape 470"/>
          <p:cNvSpPr/>
          <p:nvPr/>
        </p:nvSpPr>
        <p:spPr>
          <a:xfrm>
            <a:off x="2051720" y="2204864"/>
            <a:ext cx="6705600" cy="45878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buClr>
                <a:srgbClr val="0000CC"/>
              </a:buClr>
              <a:buSzPct val="100000"/>
              <a:buFont typeface="Calibri"/>
              <a:buNone/>
            </a:pPr>
            <a:r>
              <a:rPr lang="it-IT" sz="2400" b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Servizio di Prevenzione e Protezione</a:t>
            </a:r>
          </a:p>
        </p:txBody>
      </p:sp>
      <p:sp>
        <p:nvSpPr>
          <p:cNvPr id="471" name="Shape 471"/>
          <p:cNvSpPr/>
          <p:nvPr/>
        </p:nvSpPr>
        <p:spPr>
          <a:xfrm>
            <a:off x="2051720" y="2996952"/>
            <a:ext cx="6705600" cy="45878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buClr>
                <a:srgbClr val="0000CC"/>
              </a:buClr>
              <a:buSzPct val="100000"/>
              <a:buFont typeface="Calibri"/>
              <a:buNone/>
            </a:pPr>
            <a:r>
              <a:rPr lang="it-IT" sz="2400" b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Compiti del Servizio di Prevenzione e Protezione </a:t>
            </a:r>
          </a:p>
        </p:txBody>
      </p:sp>
      <p:sp>
        <p:nvSpPr>
          <p:cNvPr id="472" name="Shape 472"/>
          <p:cNvSpPr/>
          <p:nvPr/>
        </p:nvSpPr>
        <p:spPr>
          <a:xfrm>
            <a:off x="2051720" y="3789040"/>
            <a:ext cx="6705600" cy="107794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buClr>
                <a:srgbClr val="0000CC"/>
              </a:buClr>
              <a:buSzPct val="100000"/>
              <a:buFont typeface="Calibri"/>
              <a:buNone/>
            </a:pPr>
            <a:r>
              <a:rPr lang="it-IT" sz="2400" b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Svolgimento diretto da parte del datore di lavoro dei compiti di prevenzione e protezione dai rischi</a:t>
            </a:r>
            <a:r>
              <a:rPr lang="it-IT" sz="1600" b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600" b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2123728" y="5229200"/>
            <a:ext cx="6705600" cy="831724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buClr>
                <a:srgbClr val="0000CC"/>
              </a:buClr>
              <a:buSzPct val="100000"/>
              <a:buFont typeface="Calibri"/>
              <a:buNone/>
            </a:pPr>
            <a:r>
              <a:rPr lang="it-IT" sz="2400" b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Riunione periodica di prevenzione e protezione dei rischi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2743200" y="228601"/>
            <a:ext cx="6019800" cy="1503703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Organizzazione della prevenzione aziendale e gestione emergenza</a:t>
            </a:r>
          </a:p>
          <a:p>
            <a:pPr marL="0" marR="0" lvl="0" indent="-101600" algn="ctr" rtl="0">
              <a:spcBef>
                <a:spcPts val="1375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TITOLO I</a:t>
            </a:r>
            <a:br>
              <a:rPr lang="it-IT" sz="1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PRINCIPI COMUNI</a:t>
            </a:r>
          </a:p>
        </p:txBody>
      </p:sp>
      <p:sp>
        <p:nvSpPr>
          <p:cNvPr id="475" name="Shape 475"/>
          <p:cNvSpPr txBox="1"/>
          <p:nvPr/>
        </p:nvSpPr>
        <p:spPr>
          <a:xfrm rot="-5400000">
            <a:off x="-1677193" y="3102769"/>
            <a:ext cx="5562600" cy="1030287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ctr" anchorCtr="0">
            <a:noAutofit/>
          </a:bodyPr>
          <a:lstStyle/>
          <a:p>
            <a:pPr marL="0" marR="0" lvl="0" indent="-1397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2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Servizio di prevenzione e protezione</a:t>
            </a:r>
            <a:br>
              <a:rPr lang="it-IT" sz="22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it-IT" sz="22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/>
        </p:nvSpPr>
        <p:spPr>
          <a:xfrm>
            <a:off x="468313" y="120650"/>
            <a:ext cx="8305800" cy="469900"/>
          </a:xfrm>
          <a:prstGeom prst="rect">
            <a:avLst/>
          </a:prstGeom>
          <a:solidFill>
            <a:srgbClr val="FFFF99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ctr" anchorCtr="0">
            <a:noAutofit/>
          </a:bodyPr>
          <a:lstStyle/>
          <a:p>
            <a:pPr marL="0" marR="0" lvl="0" indent="-1524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DEFINIZIONI </a:t>
            </a:r>
          </a:p>
        </p:txBody>
      </p:sp>
      <p:sp>
        <p:nvSpPr>
          <p:cNvPr id="483" name="Shape 483"/>
          <p:cNvSpPr/>
          <p:nvPr/>
        </p:nvSpPr>
        <p:spPr>
          <a:xfrm>
            <a:off x="152400" y="2252663"/>
            <a:ext cx="85344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270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RESPONSABILE SERVIZIO PREVENZIONE E PROTEZIONE (R.S.P.P.)</a:t>
            </a:r>
          </a:p>
        </p:txBody>
      </p:sp>
      <p:sp>
        <p:nvSpPr>
          <p:cNvPr id="484" name="Shape 484"/>
          <p:cNvSpPr/>
          <p:nvPr/>
        </p:nvSpPr>
        <p:spPr>
          <a:xfrm>
            <a:off x="152400" y="4437063"/>
            <a:ext cx="83820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270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RAPPRESENTANTE DEI LAVORATORI PER LA SICUREZZA (R.L.S.)</a:t>
            </a:r>
          </a:p>
        </p:txBody>
      </p:sp>
      <p:sp>
        <p:nvSpPr>
          <p:cNvPr id="485" name="Shape 485"/>
          <p:cNvSpPr/>
          <p:nvPr/>
        </p:nvSpPr>
        <p:spPr>
          <a:xfrm>
            <a:off x="468313" y="2633663"/>
            <a:ext cx="8351837" cy="35242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0795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7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Persona designata dal D.d.L. in possesso di attitudini e capacità adeguate </a:t>
            </a:r>
          </a:p>
        </p:txBody>
      </p:sp>
      <p:sp>
        <p:nvSpPr>
          <p:cNvPr id="486" name="Shape 486"/>
          <p:cNvSpPr/>
          <p:nvPr/>
        </p:nvSpPr>
        <p:spPr>
          <a:xfrm>
            <a:off x="533400" y="4818063"/>
            <a:ext cx="8286750" cy="611187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0795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7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Persona/e elette o designate per rappresentare i lavoratori in materia di salute e sicurezza durante il lavoro</a:t>
            </a:r>
          </a:p>
        </p:txBody>
      </p:sp>
      <p:sp>
        <p:nvSpPr>
          <p:cNvPr id="487" name="Shape 487"/>
          <p:cNvSpPr/>
          <p:nvPr/>
        </p:nvSpPr>
        <p:spPr>
          <a:xfrm>
            <a:off x="152400" y="912813"/>
            <a:ext cx="80772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270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SERVIZIO DI PREVENZIONE E PROTEZIONE DAI RISCHI (S.P.P.)</a:t>
            </a:r>
          </a:p>
        </p:txBody>
      </p:sp>
      <p:sp>
        <p:nvSpPr>
          <p:cNvPr id="488" name="Shape 488"/>
          <p:cNvSpPr/>
          <p:nvPr/>
        </p:nvSpPr>
        <p:spPr>
          <a:xfrm>
            <a:off x="395288" y="1268413"/>
            <a:ext cx="8458200" cy="611187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0795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7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Insieme delle persone, sistemi e mezzi esterni o interni all’azienda finalizzati all’attività di  prevenzione e protezione dai rischi professionali per i lavoratori</a:t>
            </a:r>
          </a:p>
        </p:txBody>
      </p:sp>
      <p:sp>
        <p:nvSpPr>
          <p:cNvPr id="489" name="Shape 489"/>
          <p:cNvSpPr/>
          <p:nvPr/>
        </p:nvSpPr>
        <p:spPr>
          <a:xfrm>
            <a:off x="179388" y="3284538"/>
            <a:ext cx="85344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270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ADDETTO AL SERVIZIO PREVENZIONE E PROTEZIONE (A.S.P.P.)</a:t>
            </a:r>
          </a:p>
        </p:txBody>
      </p:sp>
      <p:sp>
        <p:nvSpPr>
          <p:cNvPr id="490" name="Shape 490"/>
          <p:cNvSpPr/>
          <p:nvPr/>
        </p:nvSpPr>
        <p:spPr>
          <a:xfrm>
            <a:off x="539750" y="3665538"/>
            <a:ext cx="8278813" cy="35242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0795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7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Persona in possesso delle capacità e dei requisiti professionali</a:t>
            </a: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Shape 4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286000"/>
            <a:ext cx="2112752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Shape 499"/>
          <p:cNvSpPr txBox="1"/>
          <p:nvPr/>
        </p:nvSpPr>
        <p:spPr>
          <a:xfrm>
            <a:off x="228600" y="488950"/>
            <a:ext cx="8534400" cy="469900"/>
          </a:xfrm>
          <a:prstGeom prst="rect">
            <a:avLst/>
          </a:prstGeom>
          <a:solidFill>
            <a:srgbClr val="FFFF99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ctr" anchorCtr="0">
            <a:noAutofit/>
          </a:bodyPr>
          <a:lstStyle/>
          <a:p>
            <a:pPr marL="0" marR="0" lvl="0" indent="-1524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SERVIZIO DI PREVENZIONE E PROTEZIONE </a:t>
            </a:r>
          </a:p>
        </p:txBody>
      </p:sp>
      <p:sp>
        <p:nvSpPr>
          <p:cNvPr id="500" name="Shape 500"/>
          <p:cNvSpPr/>
          <p:nvPr/>
        </p:nvSpPr>
        <p:spPr>
          <a:xfrm>
            <a:off x="990600" y="1509713"/>
            <a:ext cx="2744788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270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DATORE DI LAVORO</a:t>
            </a:r>
          </a:p>
        </p:txBody>
      </p:sp>
      <p:sp>
        <p:nvSpPr>
          <p:cNvPr id="501" name="Shape 501"/>
          <p:cNvSpPr/>
          <p:nvPr/>
        </p:nvSpPr>
        <p:spPr>
          <a:xfrm>
            <a:off x="4267200" y="1257300"/>
            <a:ext cx="3708400" cy="1477963"/>
          </a:xfrm>
          <a:prstGeom prst="rect">
            <a:avLst/>
          </a:prstGeom>
          <a:solidFill>
            <a:srgbClr val="FFFFFF"/>
          </a:solidFill>
          <a:ln w="12600" cap="sq" cmpd="sng">
            <a:solidFill>
              <a:srgbClr val="000000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8255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3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Az. artigiane e industriali    fino a   30 add.</a:t>
            </a:r>
          </a:p>
          <a:p>
            <a:pPr marL="0" marR="0" lvl="0" indent="-8255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3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az. agricole e zootecniche  fino a   10 add.</a:t>
            </a:r>
          </a:p>
          <a:p>
            <a:pPr marL="0" marR="0" lvl="0" indent="-8255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3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az. pesca                               fino a   20 add.</a:t>
            </a:r>
          </a:p>
          <a:p>
            <a:pPr marL="0" marR="0" lvl="0" indent="-8255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3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altre                                       fino a 200 add. </a:t>
            </a:r>
          </a:p>
          <a:p>
            <a:pPr marL="0" marR="0" lvl="0" indent="-825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3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8255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3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Escluse aziende con rischi particolari e strutture di ricovero e cura</a:t>
            </a:r>
          </a:p>
        </p:txBody>
      </p:sp>
      <p:sp>
        <p:nvSpPr>
          <p:cNvPr id="502" name="Shape 502"/>
          <p:cNvSpPr/>
          <p:nvPr/>
        </p:nvSpPr>
        <p:spPr>
          <a:xfrm>
            <a:off x="4246563" y="2924175"/>
            <a:ext cx="3733800" cy="701675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270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SVOLGIMENTO DIRETTO</a:t>
            </a:r>
          </a:p>
          <a:p>
            <a:pPr marL="0" marR="0" lvl="0" indent="-1270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DEI COMPITI DEL S.P.P.</a:t>
            </a:r>
          </a:p>
        </p:txBody>
      </p:sp>
      <p:sp>
        <p:nvSpPr>
          <p:cNvPr id="503" name="Shape 503"/>
          <p:cNvSpPr/>
          <p:nvPr/>
        </p:nvSpPr>
        <p:spPr>
          <a:xfrm>
            <a:off x="4267200" y="3844925"/>
            <a:ext cx="3713163" cy="363538"/>
          </a:xfrm>
          <a:prstGeom prst="rect">
            <a:avLst/>
          </a:prstGeom>
          <a:gradFill>
            <a:gsLst>
              <a:gs pos="0">
                <a:srgbClr val="F1FA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0350" tIns="44275" rIns="90350" bIns="442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Anche con supporto esterno</a:t>
            </a:r>
          </a:p>
        </p:txBody>
      </p:sp>
      <p:sp>
        <p:nvSpPr>
          <p:cNvPr id="504" name="Shape 504"/>
          <p:cNvSpPr/>
          <p:nvPr/>
        </p:nvSpPr>
        <p:spPr>
          <a:xfrm>
            <a:off x="4267200" y="4448175"/>
            <a:ext cx="3713163" cy="911225"/>
          </a:xfrm>
          <a:prstGeom prst="rect">
            <a:avLst/>
          </a:prstGeom>
          <a:gradFill>
            <a:gsLst>
              <a:gs pos="0">
                <a:srgbClr val="F1FA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0350" tIns="44275" rIns="90350" bIns="442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 frequentare specifici corsi di formazione e aggiornamento periodico</a:t>
            </a:r>
          </a:p>
        </p:txBody>
      </p:sp>
      <p:cxnSp>
        <p:nvCxnSpPr>
          <p:cNvPr id="505" name="Shape 505"/>
          <p:cNvCxnSpPr>
            <a:stCxn id="500" idx="3"/>
            <a:endCxn id="501" idx="1"/>
          </p:cNvCxnSpPr>
          <p:nvPr/>
        </p:nvCxnSpPr>
        <p:spPr>
          <a:xfrm>
            <a:off x="3735388" y="1708150"/>
            <a:ext cx="531900" cy="288000"/>
          </a:xfrm>
          <a:prstGeom prst="bentConnector3">
            <a:avLst>
              <a:gd name="adj1" fmla="val 56533"/>
            </a:avLst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539552" y="548680"/>
            <a:ext cx="7560840" cy="584775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Quadro Normativo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611560" y="1556792"/>
            <a:ext cx="7560840" cy="4401205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ANNI ’50 </a:t>
            </a:r>
          </a:p>
          <a:p>
            <a:pPr marL="809625" marR="0" lvl="0" indent="-542925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DPR 54/55 prevenzione degli infortuni</a:t>
            </a:r>
          </a:p>
          <a:p>
            <a:pPr marL="809625" marR="0" lvl="0" indent="-542925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DPR 303/56 norme generali per l’igiene del lavoro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ANNI ’90</a:t>
            </a:r>
          </a:p>
          <a:p>
            <a:pPr marL="809625" marR="0" lvl="0" indent="-542925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Direttiva CEE 89/392</a:t>
            </a:r>
          </a:p>
          <a:p>
            <a:pPr marL="809625" marR="0" lvl="0" indent="-542925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D.Lgs 626/94 attuazione delle direttive CEE</a:t>
            </a:r>
          </a:p>
          <a:p>
            <a:pPr marL="809625" marR="0" lvl="0" indent="-542925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D.Lgs 758/94 modifica della disciplina sanzionatorie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/>
        </p:nvSpPr>
        <p:spPr>
          <a:xfrm>
            <a:off x="381000" y="336550"/>
            <a:ext cx="8305800" cy="469900"/>
          </a:xfrm>
          <a:prstGeom prst="rect">
            <a:avLst/>
          </a:prstGeom>
          <a:solidFill>
            <a:srgbClr val="FFFF99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ctr" anchorCtr="0">
            <a:noAutofit/>
          </a:bodyPr>
          <a:lstStyle/>
          <a:p>
            <a:pPr marL="0" marR="0" lvl="0" indent="-1524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SERVIZIO DI PREVENZIONE E PROTEZIONE </a:t>
            </a:r>
          </a:p>
        </p:txBody>
      </p:sp>
      <p:sp>
        <p:nvSpPr>
          <p:cNvPr id="514" name="Shape 514"/>
          <p:cNvSpPr/>
          <p:nvPr/>
        </p:nvSpPr>
        <p:spPr>
          <a:xfrm>
            <a:off x="452438" y="1219200"/>
            <a:ext cx="27559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270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DATORE DI LAVORO</a:t>
            </a:r>
          </a:p>
        </p:txBody>
      </p:sp>
      <p:sp>
        <p:nvSpPr>
          <p:cNvPr id="515" name="Shape 515"/>
          <p:cNvSpPr/>
          <p:nvPr/>
        </p:nvSpPr>
        <p:spPr>
          <a:xfrm>
            <a:off x="304800" y="2743200"/>
            <a:ext cx="3048000" cy="6413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Designa il responsabile</a:t>
            </a:r>
          </a:p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una o più persone  </a:t>
            </a:r>
          </a:p>
        </p:txBody>
      </p:sp>
      <p:sp>
        <p:nvSpPr>
          <p:cNvPr id="516" name="Shape 516"/>
          <p:cNvSpPr/>
          <p:nvPr/>
        </p:nvSpPr>
        <p:spPr>
          <a:xfrm>
            <a:off x="317500" y="4495800"/>
            <a:ext cx="3022600" cy="6413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Fornisce al S.P.P. tutte le informazioni necessarie</a:t>
            </a:r>
          </a:p>
        </p:txBody>
      </p:sp>
      <p:sp>
        <p:nvSpPr>
          <p:cNvPr id="517" name="Shape 517"/>
          <p:cNvSpPr/>
          <p:nvPr/>
        </p:nvSpPr>
        <p:spPr>
          <a:xfrm>
            <a:off x="342900" y="3733800"/>
            <a:ext cx="2971800" cy="3667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Organizza S.P.P. </a:t>
            </a:r>
          </a:p>
        </p:txBody>
      </p:sp>
      <p:sp>
        <p:nvSpPr>
          <p:cNvPr id="518" name="Shape 518"/>
          <p:cNvSpPr/>
          <p:nvPr/>
        </p:nvSpPr>
        <p:spPr>
          <a:xfrm>
            <a:off x="482600" y="1905000"/>
            <a:ext cx="2681288" cy="3968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270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ISTITUISCE IL S.P.P.</a:t>
            </a:r>
          </a:p>
        </p:txBody>
      </p:sp>
      <p:sp>
        <p:nvSpPr>
          <p:cNvPr id="519" name="Shape 519"/>
          <p:cNvSpPr/>
          <p:nvPr/>
        </p:nvSpPr>
        <p:spPr>
          <a:xfrm>
            <a:off x="6754813" y="1143000"/>
            <a:ext cx="2209800" cy="1065213"/>
          </a:xfrm>
          <a:prstGeom prst="rect">
            <a:avLst/>
          </a:prstGeom>
          <a:solidFill>
            <a:srgbClr val="FFFF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101600" marR="0" lvl="0" indent="-2032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Numero sufficiente</a:t>
            </a:r>
          </a:p>
          <a:p>
            <a:pPr marL="101600" marR="0" lvl="0" indent="-2032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Capacità adeguate</a:t>
            </a:r>
          </a:p>
          <a:p>
            <a:pPr marL="101600" marR="0" lvl="0" indent="-2032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Mezzi e tempo adeguati</a:t>
            </a:r>
          </a:p>
        </p:txBody>
      </p:sp>
      <p:sp>
        <p:nvSpPr>
          <p:cNvPr id="520" name="Shape 520"/>
          <p:cNvSpPr/>
          <p:nvPr/>
        </p:nvSpPr>
        <p:spPr>
          <a:xfrm>
            <a:off x="3563938" y="1143000"/>
            <a:ext cx="3146425" cy="2254250"/>
          </a:xfrm>
          <a:prstGeom prst="rect">
            <a:avLst/>
          </a:prstGeom>
          <a:solidFill>
            <a:srgbClr val="FFFF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S.P.P.  può essere in tutto o in parte esterno all’azienda.</a:t>
            </a:r>
          </a:p>
          <a:p>
            <a:pPr marL="0" marR="0" lvl="0" indent="-889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Sempre interno se: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it-IT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ind. a rischio rilevante      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it-IT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ind. estrattive con &gt; 50 dip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it-IT" sz="1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ind. con &gt; 200 dipendenti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it-IT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strutture ricovero e cura &gt; 50 dip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it-IT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centrali termoelettriche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it-IT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impianti radioprotezione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it-IT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fabbricazione esplosivi     </a:t>
            </a:r>
          </a:p>
        </p:txBody>
      </p:sp>
      <p:cxnSp>
        <p:nvCxnSpPr>
          <p:cNvPr id="521" name="Shape 521"/>
          <p:cNvCxnSpPr>
            <a:stCxn id="518" idx="2"/>
            <a:endCxn id="515" idx="0"/>
          </p:cNvCxnSpPr>
          <p:nvPr/>
        </p:nvCxnSpPr>
        <p:spPr>
          <a:xfrm rot="-5400000" flipH="1">
            <a:off x="1605444" y="2519675"/>
            <a:ext cx="441300" cy="5700"/>
          </a:xfrm>
          <a:prstGeom prst="bentConnector3">
            <a:avLst>
              <a:gd name="adj1" fmla="val 58660"/>
            </a:avLst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522" name="Shape 522"/>
          <p:cNvCxnSpPr>
            <a:stCxn id="515" idx="2"/>
            <a:endCxn id="517" idx="0"/>
          </p:cNvCxnSpPr>
          <p:nvPr/>
        </p:nvCxnSpPr>
        <p:spPr>
          <a:xfrm>
            <a:off x="1828800" y="3384550"/>
            <a:ext cx="0" cy="349200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523" name="Shape 523"/>
          <p:cNvCxnSpPr>
            <a:stCxn id="517" idx="2"/>
            <a:endCxn id="516" idx="0"/>
          </p:cNvCxnSpPr>
          <p:nvPr/>
        </p:nvCxnSpPr>
        <p:spPr>
          <a:xfrm>
            <a:off x="1828800" y="4100513"/>
            <a:ext cx="0" cy="395400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524" name="Shape 524"/>
          <p:cNvCxnSpPr>
            <a:stCxn id="514" idx="2"/>
            <a:endCxn id="518" idx="0"/>
          </p:cNvCxnSpPr>
          <p:nvPr/>
        </p:nvCxnSpPr>
        <p:spPr>
          <a:xfrm rot="5400000">
            <a:off x="1682338" y="1756925"/>
            <a:ext cx="288900" cy="7200"/>
          </a:xfrm>
          <a:prstGeom prst="bentConnector3">
            <a:avLst>
              <a:gd name="adj1" fmla="val 62176"/>
            </a:avLst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pic>
        <p:nvPicPr>
          <p:cNvPr id="525" name="Shape 5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38" y="3433763"/>
            <a:ext cx="3816064" cy="3245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/>
        </p:nvSpPr>
        <p:spPr>
          <a:xfrm>
            <a:off x="336550" y="460375"/>
            <a:ext cx="4489450" cy="835025"/>
          </a:xfrm>
          <a:prstGeom prst="rect">
            <a:avLst/>
          </a:prstGeom>
          <a:solidFill>
            <a:srgbClr val="FFFF99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ctr" anchorCtr="0">
            <a:noAutofit/>
          </a:bodyPr>
          <a:lstStyle/>
          <a:p>
            <a:pPr marL="0" marR="0" lvl="0" indent="-1524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SERVIZIO DI PREVENZIONE</a:t>
            </a:r>
            <a:br>
              <a:rPr lang="it-IT"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 PROTEZIONE </a:t>
            </a: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34" name="Shape 534"/>
          <p:cNvSpPr/>
          <p:nvPr/>
        </p:nvSpPr>
        <p:spPr>
          <a:xfrm>
            <a:off x="1966913" y="1601788"/>
            <a:ext cx="12446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270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COMPITI</a:t>
            </a:r>
          </a:p>
        </p:txBody>
      </p:sp>
      <p:sp>
        <p:nvSpPr>
          <p:cNvPr id="535" name="Shape 535"/>
          <p:cNvSpPr/>
          <p:nvPr/>
        </p:nvSpPr>
        <p:spPr>
          <a:xfrm>
            <a:off x="336550" y="2363788"/>
            <a:ext cx="4462463" cy="1463675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Individua e valuta i rischi</a:t>
            </a:r>
          </a:p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Elabora misure preventive e protettive</a:t>
            </a:r>
          </a:p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Elabora procedure di sicurezza</a:t>
            </a:r>
          </a:p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Progetta informazione e formazione</a:t>
            </a:r>
          </a:p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Fornisce informazioni ai lavoratori</a:t>
            </a:r>
          </a:p>
        </p:txBody>
      </p:sp>
      <p:sp>
        <p:nvSpPr>
          <p:cNvPr id="536" name="Shape 536"/>
          <p:cNvSpPr/>
          <p:nvPr/>
        </p:nvSpPr>
        <p:spPr>
          <a:xfrm>
            <a:off x="641350" y="4268788"/>
            <a:ext cx="3886200" cy="915987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Riceve le informazioni necessarie </a:t>
            </a:r>
          </a:p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dal D.d.L. e su queste è tenuto</a:t>
            </a:r>
          </a:p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segreto industriale</a:t>
            </a:r>
          </a:p>
        </p:txBody>
      </p:sp>
      <p:sp>
        <p:nvSpPr>
          <p:cNvPr id="537" name="Shape 537"/>
          <p:cNvSpPr/>
          <p:nvPr/>
        </p:nvSpPr>
        <p:spPr>
          <a:xfrm>
            <a:off x="5670550" y="520700"/>
            <a:ext cx="2689225" cy="701675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270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E’ strumento del </a:t>
            </a:r>
          </a:p>
          <a:p>
            <a:pPr marL="0" marR="0" lvl="0" indent="-1270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Datore di Lavoro</a:t>
            </a:r>
          </a:p>
        </p:txBody>
      </p:sp>
      <p:cxnSp>
        <p:nvCxnSpPr>
          <p:cNvPr id="538" name="Shape 538"/>
          <p:cNvCxnSpPr>
            <a:stCxn id="533" idx="3"/>
            <a:endCxn id="537" idx="1"/>
          </p:cNvCxnSpPr>
          <p:nvPr/>
        </p:nvCxnSpPr>
        <p:spPr>
          <a:xfrm rot="10800000" flipH="1">
            <a:off x="4826000" y="871588"/>
            <a:ext cx="844500" cy="6300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539" name="Shape 539"/>
          <p:cNvCxnSpPr>
            <a:stCxn id="533" idx="2"/>
            <a:endCxn id="534" idx="0"/>
          </p:cNvCxnSpPr>
          <p:nvPr/>
        </p:nvCxnSpPr>
        <p:spPr>
          <a:xfrm rot="-5400000" flipH="1">
            <a:off x="2432025" y="1444650"/>
            <a:ext cx="306300" cy="7800"/>
          </a:xfrm>
          <a:prstGeom prst="bentConnector3">
            <a:avLst>
              <a:gd name="adj1" fmla="val 63587"/>
            </a:avLst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540" name="Shape 540"/>
          <p:cNvCxnSpPr>
            <a:stCxn id="534" idx="2"/>
            <a:endCxn id="535" idx="0"/>
          </p:cNvCxnSpPr>
          <p:nvPr/>
        </p:nvCxnSpPr>
        <p:spPr>
          <a:xfrm rot="5400000">
            <a:off x="2396013" y="2170563"/>
            <a:ext cx="365100" cy="21300"/>
          </a:xfrm>
          <a:prstGeom prst="bentConnector3">
            <a:avLst>
              <a:gd name="adj1" fmla="val 59527"/>
            </a:avLst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541" name="Shape 541"/>
          <p:cNvCxnSpPr>
            <a:stCxn id="535" idx="2"/>
            <a:endCxn id="536" idx="0"/>
          </p:cNvCxnSpPr>
          <p:nvPr/>
        </p:nvCxnSpPr>
        <p:spPr>
          <a:xfrm rot="-5400000" flipH="1">
            <a:off x="2355532" y="4039713"/>
            <a:ext cx="441300" cy="16800"/>
          </a:xfrm>
          <a:prstGeom prst="bentConnector3">
            <a:avLst>
              <a:gd name="adj1" fmla="val 49961"/>
            </a:avLst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pic>
        <p:nvPicPr>
          <p:cNvPr id="542" name="Shape 5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916113"/>
            <a:ext cx="4494562" cy="3573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0" name="Shape 550"/>
          <p:cNvCxnSpPr/>
          <p:nvPr/>
        </p:nvCxnSpPr>
        <p:spPr>
          <a:xfrm flipH="1">
            <a:off x="5100638" y="1524000"/>
            <a:ext cx="2143125" cy="1588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51" name="Shape 551"/>
          <p:cNvSpPr txBox="1"/>
          <p:nvPr/>
        </p:nvSpPr>
        <p:spPr>
          <a:xfrm>
            <a:off x="228600" y="152400"/>
            <a:ext cx="8610600" cy="835025"/>
          </a:xfrm>
          <a:prstGeom prst="rect">
            <a:avLst/>
          </a:prstGeom>
          <a:solidFill>
            <a:srgbClr val="FFFF99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ctr" anchorCtr="0">
            <a:noAutofit/>
          </a:bodyPr>
          <a:lstStyle/>
          <a:p>
            <a:pPr marL="0" marR="0" lvl="0" indent="-1524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SERVIZIO  DI  PREVENZIONE</a:t>
            </a:r>
            <a:br>
              <a:rPr lang="it-IT"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 PROTEZIONE </a:t>
            </a:r>
            <a:r>
              <a:rPr lang="it-IT" sz="1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cxnSp>
        <p:nvCxnSpPr>
          <p:cNvPr id="552" name="Shape 552"/>
          <p:cNvCxnSpPr/>
          <p:nvPr/>
        </p:nvCxnSpPr>
        <p:spPr>
          <a:xfrm>
            <a:off x="7239000" y="1524000"/>
            <a:ext cx="1588" cy="3657600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53" name="Shape 553"/>
          <p:cNvSpPr/>
          <p:nvPr/>
        </p:nvSpPr>
        <p:spPr>
          <a:xfrm>
            <a:off x="5410200" y="1773238"/>
            <a:ext cx="3479800" cy="915987"/>
          </a:xfrm>
          <a:prstGeom prst="rect">
            <a:avLst/>
          </a:prstGeom>
          <a:gradFill>
            <a:gsLst>
              <a:gs pos="0">
                <a:srgbClr val="F1FA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Partecipanti:</a:t>
            </a:r>
          </a:p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D.d.L.	 - Medico Competente</a:t>
            </a:r>
          </a:p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R.S.P.P.          - R.L.S.</a:t>
            </a:r>
          </a:p>
        </p:txBody>
      </p:sp>
      <p:sp>
        <p:nvSpPr>
          <p:cNvPr id="554" name="Shape 554"/>
          <p:cNvSpPr/>
          <p:nvPr/>
        </p:nvSpPr>
        <p:spPr>
          <a:xfrm>
            <a:off x="4572000" y="2924175"/>
            <a:ext cx="4343400" cy="1463675"/>
          </a:xfrm>
          <a:prstGeom prst="rect">
            <a:avLst/>
          </a:prstGeom>
          <a:gradFill>
            <a:gsLst>
              <a:gs pos="0">
                <a:srgbClr val="F1FA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Periodicità:</a:t>
            </a:r>
          </a:p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Ordinaria: minimo annuale</a:t>
            </a:r>
          </a:p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Straordinaria: - variazioni significative</a:t>
            </a:r>
          </a:p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- su richiesta del R.L.S.                  </a:t>
            </a:r>
          </a:p>
        </p:txBody>
      </p:sp>
      <p:sp>
        <p:nvSpPr>
          <p:cNvPr id="555" name="Shape 555"/>
          <p:cNvSpPr/>
          <p:nvPr/>
        </p:nvSpPr>
        <p:spPr>
          <a:xfrm>
            <a:off x="1116013" y="4365625"/>
            <a:ext cx="7786687" cy="2012950"/>
          </a:xfrm>
          <a:prstGeom prst="rect">
            <a:avLst/>
          </a:prstGeom>
          <a:gradFill>
            <a:gsLst>
              <a:gs pos="0">
                <a:srgbClr val="F1FAFF"/>
              </a:gs>
              <a:gs pos="100000">
                <a:srgbClr val="CCECFF"/>
              </a:gs>
            </a:gsLst>
            <a:lin ang="13500000" scaled="0"/>
          </a:gra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Esamina: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Documento valutazione rischi 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Andamento infortuni, malattie professionali, sorveglianza sanitaria</a:t>
            </a:r>
          </a:p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Criteri per la scelta e efficacia Dispositivi Protezione Individuale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Programmi di informazione e formazione</a:t>
            </a:r>
          </a:p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 corso della riunione possono essere individuati codici di comportamento e obiettivi di miglioramento della sicurezza.</a:t>
            </a:r>
          </a:p>
        </p:txBody>
      </p:sp>
      <p:sp>
        <p:nvSpPr>
          <p:cNvPr id="556" name="Shape 556"/>
          <p:cNvSpPr/>
          <p:nvPr/>
        </p:nvSpPr>
        <p:spPr>
          <a:xfrm>
            <a:off x="228600" y="1295400"/>
            <a:ext cx="4919663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270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RIUNIONE PERIODICA</a:t>
            </a:r>
          </a:p>
        </p:txBody>
      </p:sp>
      <p:pic>
        <p:nvPicPr>
          <p:cNvPr id="557" name="Shape 5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1628775"/>
            <a:ext cx="3787059" cy="2731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04664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Schema organigramma Generale</a:t>
            </a:r>
          </a:p>
          <a:p>
            <a:pPr algn="ctr"/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47664" y="1052736"/>
            <a:ext cx="6120680" cy="1692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srgbClr val="FFC000"/>
                </a:solidFill>
              </a:rPr>
              <a:t>DL</a:t>
            </a:r>
            <a:endParaRPr lang="it-IT" sz="2000" dirty="0" smtClean="0">
              <a:solidFill>
                <a:srgbClr val="FFC000"/>
              </a:solidFill>
            </a:endParaRPr>
          </a:p>
          <a:p>
            <a:pPr algn="ctr"/>
            <a:endParaRPr lang="it-IT" dirty="0" smtClean="0"/>
          </a:p>
          <a:p>
            <a:pPr algn="ctr"/>
            <a:r>
              <a:rPr lang="it-IT" sz="1600" dirty="0" smtClean="0">
                <a:solidFill>
                  <a:srgbClr val="C00000"/>
                </a:solidFill>
              </a:rPr>
              <a:t>Servizio di prevenzione e protezione</a:t>
            </a:r>
          </a:p>
          <a:p>
            <a:endParaRPr lang="it-IT" dirty="0" smtClean="0"/>
          </a:p>
          <a:p>
            <a:r>
              <a:rPr lang="it-IT" dirty="0" smtClean="0"/>
              <a:t>			</a:t>
            </a:r>
            <a:r>
              <a:rPr lang="it-IT" sz="2000" b="1" dirty="0" smtClean="0">
                <a:solidFill>
                  <a:schemeClr val="tx1"/>
                </a:solidFill>
              </a:rPr>
              <a:t>MC</a:t>
            </a:r>
            <a:r>
              <a:rPr lang="it-IT" dirty="0" smtClean="0"/>
              <a:t>		</a:t>
            </a:r>
            <a:r>
              <a:rPr lang="it-IT" sz="2000" b="1" dirty="0" smtClean="0">
                <a:solidFill>
                  <a:srgbClr val="FF0000"/>
                </a:solidFill>
              </a:rPr>
              <a:t>ASPP</a:t>
            </a:r>
            <a:r>
              <a:rPr lang="it-IT" dirty="0" smtClean="0"/>
              <a:t>		</a:t>
            </a:r>
            <a:r>
              <a:rPr lang="it-IT" sz="2000" b="1" dirty="0" smtClean="0">
                <a:solidFill>
                  <a:srgbClr val="00B050"/>
                </a:solidFill>
              </a:rPr>
              <a:t>RSPP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19672" y="2852936"/>
            <a:ext cx="165618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DIRIGENTI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619672" y="3645024"/>
            <a:ext cx="1656184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PREPOSTI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19672" y="4437112"/>
            <a:ext cx="165618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LAVORATORI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331640" y="5517232"/>
            <a:ext cx="676875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		GESTIONE DELLE EMERGENZE (addetti)</a:t>
            </a:r>
          </a:p>
          <a:p>
            <a:endParaRPr lang="it-IT" dirty="0"/>
          </a:p>
        </p:txBody>
      </p:sp>
      <p:cxnSp>
        <p:nvCxnSpPr>
          <p:cNvPr id="8" name="Shape 539"/>
          <p:cNvCxnSpPr/>
          <p:nvPr/>
        </p:nvCxnSpPr>
        <p:spPr>
          <a:xfrm rot="16200000" flipH="1">
            <a:off x="4968044" y="3969060"/>
            <a:ext cx="2592288" cy="36004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 rot="5400000">
            <a:off x="4698014" y="4031486"/>
            <a:ext cx="115212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RLS</a:t>
            </a:r>
          </a:p>
          <a:p>
            <a:pPr algn="ctr"/>
            <a:endParaRPr lang="it-IT" dirty="0"/>
          </a:p>
        </p:txBody>
      </p:sp>
      <p:cxnSp>
        <p:nvCxnSpPr>
          <p:cNvPr id="25" name="Connettore 4 24"/>
          <p:cNvCxnSpPr/>
          <p:nvPr/>
        </p:nvCxnSpPr>
        <p:spPr>
          <a:xfrm rot="16200000" flipV="1">
            <a:off x="4630797" y="3055749"/>
            <a:ext cx="792088" cy="386462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arentesi graffa chiusa 35"/>
          <p:cNvSpPr/>
          <p:nvPr/>
        </p:nvSpPr>
        <p:spPr>
          <a:xfrm>
            <a:off x="3491880" y="2852936"/>
            <a:ext cx="576064" cy="2160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8" name="Connettore 2 37"/>
          <p:cNvCxnSpPr>
            <a:stCxn id="36" idx="1"/>
            <a:endCxn id="36" idx="1"/>
          </p:cNvCxnSpPr>
          <p:nvPr/>
        </p:nvCxnSpPr>
        <p:spPr>
          <a:xfrm>
            <a:off x="4067944" y="3933056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4 42"/>
          <p:cNvCxnSpPr>
            <a:stCxn id="36" idx="1"/>
          </p:cNvCxnSpPr>
          <p:nvPr/>
        </p:nvCxnSpPr>
        <p:spPr>
          <a:xfrm>
            <a:off x="3995936" y="3933056"/>
            <a:ext cx="914400" cy="9144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dottore sorridente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2514600" y="1143000"/>
            <a:ext cx="2628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57175" y="1633538"/>
            <a:ext cx="2533650" cy="13112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it-IT" altLang="it-IT" sz="2000"/>
              <a:t>MEDICO COMPETENTE</a:t>
            </a:r>
          </a:p>
          <a:p>
            <a:pPr algn="ctr" eaLnBrk="0" hangingPunct="0"/>
            <a:r>
              <a:rPr lang="it-IT" altLang="it-IT" sz="2000"/>
              <a:t>interno, esterno,</a:t>
            </a:r>
          </a:p>
          <a:p>
            <a:pPr algn="ctr" eaLnBrk="0" hangingPunct="0"/>
            <a:r>
              <a:rPr lang="it-IT" altLang="it-IT" sz="2000"/>
              <a:t>pubblico, privato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28600" y="990600"/>
            <a:ext cx="2584450" cy="37941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it-IT" altLang="it-IT" sz="1800"/>
              <a:t>E’ EFFETTUATA DAL: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342900" y="3352800"/>
            <a:ext cx="2171700" cy="147796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800"/>
              <a:t>COMPRENDE:</a:t>
            </a:r>
          </a:p>
          <a:p>
            <a:pPr eaLnBrk="0" hangingPunct="0">
              <a:buFontTx/>
              <a:buChar char="•"/>
            </a:pPr>
            <a:r>
              <a:rPr lang="it-IT" altLang="it-IT" sz="1800"/>
              <a:t>ACCERTAMENTI</a:t>
            </a:r>
          </a:p>
          <a:p>
            <a:pPr algn="ctr" eaLnBrk="0" hangingPunct="0"/>
            <a:r>
              <a:rPr lang="it-IT" altLang="it-IT" sz="1800" i="1"/>
              <a:t>PREVENTIVI</a:t>
            </a:r>
          </a:p>
          <a:p>
            <a:pPr eaLnBrk="0" hangingPunct="0">
              <a:buFontTx/>
              <a:buChar char="•"/>
            </a:pPr>
            <a:r>
              <a:rPr lang="it-IT" altLang="it-IT" sz="1800"/>
              <a:t>ACCERTAMENTI</a:t>
            </a:r>
          </a:p>
          <a:p>
            <a:pPr algn="ctr" eaLnBrk="0" hangingPunct="0"/>
            <a:r>
              <a:rPr lang="it-IT" altLang="it-IT" sz="1800"/>
              <a:t> </a:t>
            </a:r>
            <a:r>
              <a:rPr lang="it-IT" altLang="it-IT" sz="1800" i="1"/>
              <a:t>PERIODICI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342900" y="5029200"/>
            <a:ext cx="2711450" cy="92868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it-IT" altLang="it-IT" sz="1800"/>
              <a:t>VALUTAZIONE</a:t>
            </a:r>
          </a:p>
          <a:p>
            <a:pPr algn="ctr" eaLnBrk="0" hangingPunct="0"/>
            <a:r>
              <a:rPr lang="it-IT" altLang="it-IT" sz="1800"/>
              <a:t>IDONEITA’ ALLA </a:t>
            </a:r>
          </a:p>
          <a:p>
            <a:pPr algn="ctr" eaLnBrk="0" hangingPunct="0"/>
            <a:r>
              <a:rPr lang="it-IT" altLang="it-IT" sz="1800"/>
              <a:t>MANSIONE SPECIFICA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146050"/>
            <a:ext cx="8001000" cy="469900"/>
          </a:xfrm>
          <a:solidFill>
            <a:srgbClr val="FFFF99"/>
          </a:solidFill>
          <a:ln w="12700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it-IT" altLang="it-IT" sz="2400" b="1" dirty="0" smtClean="0">
                <a:solidFill>
                  <a:schemeClr val="tx1"/>
                </a:solidFill>
                <a:latin typeface="Arial" charset="0"/>
              </a:rPr>
              <a:t>SORVEGLIANZA  SANITARIA</a:t>
            </a:r>
            <a:r>
              <a:rPr lang="it-IT" altLang="it-IT" sz="2000" b="1" dirty="0" smtClean="0">
                <a:solidFill>
                  <a:schemeClr val="tx1"/>
                </a:solidFill>
                <a:latin typeface="Arial" charset="0"/>
              </a:rPr>
              <a:t>   </a:t>
            </a:r>
            <a:endParaRPr lang="it-IT" altLang="it-IT" sz="16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3962400" y="762000"/>
            <a:ext cx="5029200" cy="34925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1FA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600"/>
              <a:t>Collabora con  D.d.L. e S.P.P. per misure di tutela</a:t>
            </a: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614863" y="1250950"/>
            <a:ext cx="4376737" cy="34925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1FA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600"/>
              <a:t>Visite mediche richieste dal lavoratore</a:t>
            </a: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4648200" y="2252663"/>
            <a:ext cx="4343400" cy="585787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1FA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600"/>
              <a:t>Verifica assenza di alcol-dipendenza e di assunzione sostanze psicotrope </a:t>
            </a: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4657725" y="2903538"/>
            <a:ext cx="4343400" cy="59372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1FA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600"/>
              <a:t>Cartella sanitaria e di rischio per ogni lavoratore</a:t>
            </a: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4648200" y="4168775"/>
            <a:ext cx="4343400" cy="34925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1FA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600"/>
              <a:t>Informazioni ai lavoratori e a R.L.S</a:t>
            </a: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4648200" y="1600200"/>
            <a:ext cx="4343400" cy="34925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1FA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600"/>
              <a:t>Visite mediche per cambio mansione</a:t>
            </a: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4648200" y="4572000"/>
            <a:ext cx="4343400" cy="59372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1FA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600"/>
              <a:t>Comunica i risultati collettivi anonimi nella riunione periodica</a:t>
            </a:r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4648200" y="3522663"/>
            <a:ext cx="4343400" cy="59372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1FA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600"/>
              <a:t>Visita ambienti almeno 1 volta all’anno con R.S.P.P.</a:t>
            </a:r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4648200" y="5257800"/>
            <a:ext cx="4343400" cy="59372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1FA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600"/>
              <a:t>Collabora con D.d.L. a organizzare il Pronto Soccorso</a:t>
            </a:r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4648200" y="5943600"/>
            <a:ext cx="4343400" cy="59372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1FA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600"/>
              <a:t>Collabora all’attività di informazione, formazione e promozione della salute</a:t>
            </a:r>
          </a:p>
        </p:txBody>
      </p:sp>
      <p:cxnSp>
        <p:nvCxnSpPr>
          <p:cNvPr id="68626" name="AutoShape 18"/>
          <p:cNvCxnSpPr>
            <a:cxnSpLocks noChangeShapeType="1"/>
            <a:stCxn id="68615" idx="1"/>
            <a:endCxn id="68613" idx="1"/>
          </p:cNvCxnSpPr>
          <p:nvPr/>
        </p:nvCxnSpPr>
        <p:spPr bwMode="auto">
          <a:xfrm rot="10800000" flipV="1">
            <a:off x="342900" y="381000"/>
            <a:ext cx="647700" cy="3711575"/>
          </a:xfrm>
          <a:prstGeom prst="bentConnector3">
            <a:avLst>
              <a:gd name="adj1" fmla="val 135296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68628" name="AutoShape 20"/>
          <p:cNvCxnSpPr>
            <a:cxnSpLocks noChangeShapeType="1"/>
            <a:stCxn id="68613" idx="1"/>
            <a:endCxn id="68614" idx="1"/>
          </p:cNvCxnSpPr>
          <p:nvPr/>
        </p:nvCxnSpPr>
        <p:spPr bwMode="auto">
          <a:xfrm rot="10800000" flipH="1" flipV="1">
            <a:off x="342900" y="4092575"/>
            <a:ext cx="1588" cy="1401763"/>
          </a:xfrm>
          <a:prstGeom prst="bentConnector3">
            <a:avLst>
              <a:gd name="adj1" fmla="val -14400005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68629" name="AutoShape 21"/>
          <p:cNvCxnSpPr>
            <a:cxnSpLocks noChangeShapeType="1"/>
            <a:stCxn id="68612" idx="2"/>
            <a:endCxn id="68611" idx="0"/>
          </p:cNvCxnSpPr>
          <p:nvPr/>
        </p:nvCxnSpPr>
        <p:spPr bwMode="auto">
          <a:xfrm rot="16200000" flipH="1">
            <a:off x="1390650" y="1500188"/>
            <a:ext cx="263525" cy="317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68630" name="Rectangle 22"/>
          <p:cNvSpPr>
            <a:spLocks noChangeArrowheads="1"/>
          </p:cNvSpPr>
          <p:nvPr/>
        </p:nvSpPr>
        <p:spPr bwMode="auto">
          <a:xfrm>
            <a:off x="4648200" y="1905000"/>
            <a:ext cx="4343400" cy="33972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1FA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600"/>
              <a:t>Visite dopo assenza &gt; 60 die continuativi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ChangeArrowheads="1"/>
          </p:cNvSpPr>
          <p:nvPr/>
        </p:nvSpPr>
        <p:spPr bwMode="auto">
          <a:xfrm>
            <a:off x="468313" y="1052513"/>
            <a:ext cx="2740025" cy="3968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it-IT" altLang="it-IT" sz="2000"/>
              <a:t>DATORE DI LAVORO</a:t>
            </a:r>
          </a:p>
        </p:txBody>
      </p:sp>
      <p:sp>
        <p:nvSpPr>
          <p:cNvPr id="69635" name="Rectangle 8"/>
          <p:cNvSpPr>
            <a:spLocks noChangeArrowheads="1"/>
          </p:cNvSpPr>
          <p:nvPr/>
        </p:nvSpPr>
        <p:spPr bwMode="auto">
          <a:xfrm>
            <a:off x="358775" y="1412875"/>
            <a:ext cx="8461375" cy="147796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01600" indent="-101600" algn="ctr" eaLnBrk="0" hangingPunct="0"/>
            <a:r>
              <a:rPr lang="it-IT" altLang="it-IT" sz="1800">
                <a:cs typeface="Arial" charset="0"/>
              </a:rPr>
              <a:t>Organizza i rapporti con l’esterno (VV.FF., Ospedali, ecc.) per le emergenze</a:t>
            </a:r>
          </a:p>
          <a:p>
            <a:pPr marL="101600" indent="-101600" eaLnBrk="0" hangingPunct="0">
              <a:buFontTx/>
              <a:buChar char="•"/>
            </a:pPr>
            <a:r>
              <a:rPr lang="it-IT" altLang="it-IT" sz="1800">
                <a:cs typeface="Arial" charset="0"/>
              </a:rPr>
              <a:t>Designa i lavoratori addetti alle squadre di emergenza</a:t>
            </a:r>
          </a:p>
          <a:p>
            <a:pPr marL="101600" indent="-101600" eaLnBrk="0" hangingPunct="0">
              <a:buFontTx/>
              <a:buChar char="•"/>
            </a:pPr>
            <a:r>
              <a:rPr lang="it-IT" altLang="it-IT" sz="1800">
                <a:cs typeface="Arial" charset="0"/>
              </a:rPr>
              <a:t>Prende provvedimenti e programma gli interventi</a:t>
            </a:r>
          </a:p>
          <a:p>
            <a:pPr marL="101600" indent="-101600" eaLnBrk="0" hangingPunct="0">
              <a:buFontTx/>
              <a:buChar char="•"/>
            </a:pPr>
            <a:r>
              <a:rPr lang="it-IT" altLang="it-IT" sz="1800">
                <a:cs typeface="Arial" charset="0"/>
              </a:rPr>
              <a:t>Informa i lavoratori sulle misure prese e i  comportamenti da tenere </a:t>
            </a:r>
          </a:p>
          <a:p>
            <a:pPr marL="101600" indent="-101600" eaLnBrk="0" hangingPunct="0">
              <a:buFontTx/>
              <a:buChar char="•"/>
            </a:pPr>
            <a:r>
              <a:rPr lang="it-IT" altLang="it-IT" sz="1800">
                <a:cs typeface="Arial" charset="0"/>
              </a:rPr>
              <a:t>Osserva i diritti dei lavoratori </a:t>
            </a:r>
          </a:p>
        </p:txBody>
      </p:sp>
      <p:sp>
        <p:nvSpPr>
          <p:cNvPr id="69636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2250"/>
            <a:ext cx="8763000" cy="469900"/>
          </a:xfrm>
          <a:solidFill>
            <a:srgbClr val="FFFF99"/>
          </a:solidFill>
          <a:ln w="12700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it-IT" altLang="it-IT" sz="2400" b="1" dirty="0" smtClean="0">
                <a:solidFill>
                  <a:schemeClr val="tx1"/>
                </a:solidFill>
                <a:latin typeface="Arial" charset="0"/>
              </a:rPr>
              <a:t>EMERGENZE -  DISPOSIZIONI GENERALI</a:t>
            </a:r>
            <a:r>
              <a:rPr lang="it-IT" altLang="it-IT" sz="1600" b="1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69638" name="Rectangle 11"/>
          <p:cNvSpPr>
            <a:spLocks noChangeArrowheads="1"/>
          </p:cNvSpPr>
          <p:nvPr/>
        </p:nvSpPr>
        <p:spPr bwMode="auto">
          <a:xfrm>
            <a:off x="2971800" y="3933825"/>
            <a:ext cx="3495675" cy="3968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it-IT" altLang="it-IT" sz="2000"/>
              <a:t>DECRETI MINISTERIALI</a:t>
            </a:r>
          </a:p>
        </p:txBody>
      </p:sp>
      <p:sp>
        <p:nvSpPr>
          <p:cNvPr id="69639" name="Rectangle 12"/>
          <p:cNvSpPr>
            <a:spLocks noChangeArrowheads="1"/>
          </p:cNvSpPr>
          <p:nvPr/>
        </p:nvSpPr>
        <p:spPr bwMode="auto">
          <a:xfrm>
            <a:off x="228600" y="4737100"/>
            <a:ext cx="4343400" cy="12033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it-IT" altLang="it-IT" sz="1800">
                <a:cs typeface="Arial" charset="0"/>
              </a:rPr>
              <a:t>D.M. 10/03/1998</a:t>
            </a:r>
          </a:p>
          <a:p>
            <a:pPr algn="ctr" eaLnBrk="0" hangingPunct="0"/>
            <a:r>
              <a:rPr lang="it-IT" altLang="it-IT" sz="1800">
                <a:cs typeface="Arial" charset="0"/>
              </a:rPr>
              <a:t>Linee guida per la PREVENZIONE INCENDI e per le emergenze  secondo il tipo di attività</a:t>
            </a:r>
          </a:p>
        </p:txBody>
      </p:sp>
      <p:sp>
        <p:nvSpPr>
          <p:cNvPr id="69640" name="Rectangle 13"/>
          <p:cNvSpPr>
            <a:spLocks noChangeArrowheads="1"/>
          </p:cNvSpPr>
          <p:nvPr/>
        </p:nvSpPr>
        <p:spPr bwMode="auto">
          <a:xfrm>
            <a:off x="4724400" y="4737100"/>
            <a:ext cx="4267200" cy="92868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it-IT" altLang="it-IT" sz="1800">
                <a:cs typeface="Arial" charset="0"/>
              </a:rPr>
              <a:t>D.M. 388/2003 </a:t>
            </a:r>
          </a:p>
          <a:p>
            <a:pPr algn="ctr" eaLnBrk="0" hangingPunct="0"/>
            <a:r>
              <a:rPr lang="it-IT" altLang="it-IT" sz="1800">
                <a:cs typeface="Arial" charset="0"/>
              </a:rPr>
              <a:t>Disposizioni sul PRONTO SOCCORSO aziendale</a:t>
            </a:r>
          </a:p>
        </p:txBody>
      </p:sp>
      <p:cxnSp>
        <p:nvCxnSpPr>
          <p:cNvPr id="69641" name="AutoShape 25"/>
          <p:cNvCxnSpPr>
            <a:cxnSpLocks noChangeShapeType="1"/>
            <a:stCxn id="69638" idx="2"/>
            <a:endCxn id="69639" idx="0"/>
          </p:cNvCxnSpPr>
          <p:nvPr/>
        </p:nvCxnSpPr>
        <p:spPr bwMode="auto">
          <a:xfrm rot="5400000">
            <a:off x="3356769" y="3374231"/>
            <a:ext cx="406400" cy="231933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9642" name="AutoShape 26"/>
          <p:cNvCxnSpPr>
            <a:cxnSpLocks noChangeShapeType="1"/>
            <a:stCxn id="69638" idx="2"/>
            <a:endCxn id="69640" idx="0"/>
          </p:cNvCxnSpPr>
          <p:nvPr/>
        </p:nvCxnSpPr>
        <p:spPr bwMode="auto">
          <a:xfrm rot="16200000" flipH="1">
            <a:off x="5585619" y="3464719"/>
            <a:ext cx="406400" cy="213836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75656" y="404664"/>
            <a:ext cx="7272808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600" dirty="0" smtClean="0"/>
              <a:t>Il </a:t>
            </a:r>
            <a:r>
              <a:rPr lang="it-IT" sz="1600" b="1" dirty="0" smtClean="0"/>
              <a:t>responsabile del servizio di prevenzione e protezione</a:t>
            </a:r>
            <a:endParaRPr lang="it-IT" sz="1600" dirty="0" smtClean="0"/>
          </a:p>
          <a:p>
            <a:pPr algn="just"/>
            <a:r>
              <a:rPr lang="it-IT" sz="1600" dirty="0" smtClean="0">
                <a:solidFill>
                  <a:schemeClr val="tx1"/>
                </a:solidFill>
              </a:rPr>
              <a:t>è una figura disciplinata nell'ordinamento giuridico italiano dal </a:t>
            </a:r>
            <a:r>
              <a:rPr lang="it-IT" sz="1600" dirty="0" err="1" smtClean="0">
                <a:solidFill>
                  <a:schemeClr val="bg2">
                    <a:lumMod val="50000"/>
                  </a:schemeClr>
                </a:solidFill>
                <a:hlinkClick r:id="rId2" tooltip="Testo Unico Sicurezza Lavoro"/>
              </a:rPr>
              <a:t>D.Lgs.</a:t>
            </a:r>
            <a:r>
              <a:rPr lang="it-IT" sz="1600" dirty="0" smtClean="0">
                <a:solidFill>
                  <a:schemeClr val="bg2">
                    <a:lumMod val="50000"/>
                  </a:schemeClr>
                </a:solidFill>
                <a:hlinkClick r:id="rId2" tooltip="Testo Unico Sicurezza Lavoro"/>
              </a:rPr>
              <a:t> 81/2008</a:t>
            </a:r>
            <a:r>
              <a:rPr lang="it-IT" sz="16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it-IT" sz="1600" dirty="0" smtClean="0">
                <a:solidFill>
                  <a:schemeClr val="tx1"/>
                </a:solidFill>
              </a:rPr>
              <a:t>Fu introdotta in Italia per la prima volta dal </a:t>
            </a:r>
            <a:r>
              <a:rPr lang="it-IT" sz="1600" dirty="0" err="1" smtClean="0">
                <a:solidFill>
                  <a:schemeClr val="tx1"/>
                </a:solidFill>
              </a:rPr>
              <a:t>D.Lgs.</a:t>
            </a:r>
            <a:r>
              <a:rPr lang="it-IT" sz="1600" dirty="0" smtClean="0">
                <a:solidFill>
                  <a:schemeClr val="tx1"/>
                </a:solidFill>
              </a:rPr>
              <a:t> 19 settembre 1994 n. 626, emanato in recepimento di diverse direttive europee riguardanti il miglioramento della sicurezza e della salute dei lavoratori durante il lavoro.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55576" y="2420888"/>
            <a:ext cx="7632848" cy="36625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b="1" dirty="0" smtClean="0"/>
              <a:t>Caratteristiche:</a:t>
            </a:r>
          </a:p>
          <a:p>
            <a:endParaRPr lang="it-IT" b="1" dirty="0" smtClean="0"/>
          </a:p>
          <a:p>
            <a:pPr algn="just"/>
            <a:r>
              <a:rPr lang="it-IT" sz="1800" dirty="0" smtClean="0"/>
              <a:t>Si tratta del soggetto (che può essere interno ad una azienda, un professionista esterno o il datore di lavoro stesso, in alcuni casi), nominato dal datore di lavoro ed in possesso di capacità e requisiti adeguati alla natura dei rischi presenti sul luogo di lavoro e relativi alle attività lavorative, che svolge i compiti di cui all'art. 33 del d.lgs. 81/08 e coordina il servizio di prevenzione e protezione dai rischi (SPP), ovvero l'"insieme delle persone, sistemi e mezzi esterni o interni all'azienda finalizzati all'attività di prevenzione e protezione dai rischi professionali per i lavoratori" (art. 2 comma 1 lettera l) del d.lgs. 81/2008 e successive modifiche ed integrazioni</a:t>
            </a:r>
            <a:r>
              <a:rPr lang="it-IT" sz="1800" baseline="30000" dirty="0" smtClean="0"/>
              <a:t>.</a:t>
            </a:r>
            <a:endParaRPr lang="it-IT" sz="1800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23528" y="404664"/>
            <a:ext cx="1080120" cy="4699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RSPP</a:t>
            </a:r>
            <a:endParaRPr kumimoji="0" lang="it-IT" altLang="it-I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467544" y="1628800"/>
            <a:ext cx="8136904" cy="3016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rgbClr val="C00000"/>
                </a:solidFill>
              </a:rPr>
              <a:t>Il Responsabile del servizio di prevenzione e protezione </a:t>
            </a:r>
            <a:r>
              <a:rPr lang="it-IT" sz="1600" dirty="0" smtClean="0"/>
              <a:t>è,</a:t>
            </a:r>
          </a:p>
          <a:p>
            <a:pPr algn="just"/>
            <a:r>
              <a:rPr lang="it-IT" sz="1600" dirty="0" smtClean="0"/>
              <a:t>« persona, in possesso delle capacità e dei requisiti professionali descritti nell'art. 32, designata dal datore di lavoro, a cui risponde, per coordinare il servizio di prevenzione e protezione dai rischi.(Decreto legislativo 9 aprile 2008, n. 81, articolo 2) »</a:t>
            </a:r>
          </a:p>
          <a:p>
            <a:pPr algn="just"/>
            <a:r>
              <a:rPr lang="it-IT" sz="1600" dirty="0" smtClean="0"/>
              <a:t>La nomina dell'RSPP è uno degli obblighi non delegabili del datore di lavoro.(Decreto legislativo 9 aprile 2008, n. 81, articolo 17).</a:t>
            </a:r>
          </a:p>
          <a:p>
            <a:pPr algn="just"/>
            <a:r>
              <a:rPr lang="it-IT" sz="1600" dirty="0" smtClean="0"/>
              <a:t>Il Responsabile del servizio di prevenzione e protezione collabora con il datore di lavoro, il medico competente per il Lavoro ed il rappresentante dei lavoratori per la sicurezza</a:t>
            </a:r>
            <a:r>
              <a:rPr lang="it-IT" sz="1600" baseline="30000" dirty="0" smtClean="0"/>
              <a:t> </a:t>
            </a:r>
            <a:r>
              <a:rPr lang="it-IT" sz="1600" dirty="0" smtClean="0"/>
              <a:t>alla realizzazione del Documento di valutazione dei rischi.</a:t>
            </a:r>
          </a:p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971600" y="508610"/>
            <a:ext cx="3096344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</a:rPr>
              <a:t>Funzioni dell’RSPP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614292"/>
            <a:ext cx="8496944" cy="60016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600" dirty="0" smtClean="0"/>
              <a:t>All’individuazione dei fattori di rischio, alla valutazione dei rischi e all’individuazione delle misure per la sicurezza e la salubrità degli ambienti di lavoro, nel rispetto della normativa vigente sulla base della specifica conoscenza dell’organizzazione aziendale;</a:t>
            </a:r>
          </a:p>
          <a:p>
            <a:pPr algn="just"/>
            <a:r>
              <a:rPr lang="it-IT" sz="1600" dirty="0" smtClean="0"/>
              <a:t>ad elaborare, per quanto di competenza, le misure preventive e protettive e i sistemi di controllo di tali misure;</a:t>
            </a:r>
          </a:p>
          <a:p>
            <a:pPr algn="just"/>
            <a:r>
              <a:rPr lang="it-IT" sz="1600" dirty="0" smtClean="0"/>
              <a:t>ad elaborare le procedure di sicurezza per le varie attività aziendali;</a:t>
            </a:r>
          </a:p>
          <a:p>
            <a:pPr algn="just"/>
            <a:r>
              <a:rPr lang="it-IT" sz="1600" dirty="0" smtClean="0"/>
              <a:t>a proporre i programmi di informazione e formazione dei lavoratori;</a:t>
            </a:r>
          </a:p>
          <a:p>
            <a:pPr algn="just"/>
            <a:r>
              <a:rPr lang="it-IT" sz="1600" dirty="0" smtClean="0"/>
              <a:t>a partecipare alle consultazioni in materia di tutela della salute e sicurezza sul lavoro, nonché alla riunione periodica;</a:t>
            </a:r>
          </a:p>
          <a:p>
            <a:pPr algn="just"/>
            <a:r>
              <a:rPr lang="it-IT" sz="1600" dirty="0" smtClean="0"/>
              <a:t>a fornire ai lavoratori le informazioni necessarie.</a:t>
            </a:r>
          </a:p>
          <a:p>
            <a:pPr algn="just"/>
            <a:r>
              <a:rPr lang="it-IT" sz="1600" dirty="0" smtClean="0"/>
              <a:t>I componenti del servizio di prevenzione e protezione sono tenuti al segreto in ordine ai processi lavorativi di cui vengono a conoscenza nell’esercizio delle funzioni di cui al presente decreto legislativo. Il servizio di prevenzione e protezione è utilizzato dal datore di lavoro.</a:t>
            </a:r>
          </a:p>
          <a:p>
            <a:pPr algn="just"/>
            <a:r>
              <a:rPr lang="it-IT" sz="1600" dirty="0" smtClean="0"/>
              <a:t>Il responsabile del servizio di prevenzione e protezione partecipa assieme al medico competente per il lavoro ed al rappresentante dei lavoratori per la sicurezza alla riunione periodica indetta annualmente dal datore di lavoro</a:t>
            </a:r>
            <a:endParaRPr lang="it-IT" sz="1600" baseline="30000" dirty="0" smtClean="0"/>
          </a:p>
          <a:p>
            <a:pPr algn="just"/>
            <a:r>
              <a:rPr lang="it-IT" sz="1600" dirty="0" smtClean="0"/>
              <a:t>L'RSPP può essere interno oppure esterno all'azienda.</a:t>
            </a:r>
          </a:p>
          <a:p>
            <a:pPr algn="just"/>
            <a:r>
              <a:rPr lang="it-IT" sz="1600" dirty="0" smtClean="0"/>
              <a:t>Deve essere nominato un RSPP obbligatoriamente interno all'azienda nei casi previsti dall'art. 31 comma 6 del d.lgs. 81/2008</a:t>
            </a:r>
            <a:r>
              <a:rPr lang="it-IT" sz="1600" baseline="30000" dirty="0" smtClean="0"/>
              <a:t>[</a:t>
            </a:r>
          </a:p>
          <a:p>
            <a:pPr algn="just"/>
            <a:r>
              <a:rPr lang="it-IT" sz="1600" dirty="0" smtClean="0"/>
              <a:t>In alcune tipologie di aziende (art. 34 comma 1 ed allegato </a:t>
            </a:r>
            <a:r>
              <a:rPr lang="it-IT" sz="1600" dirty="0" err="1" smtClean="0"/>
              <a:t>II</a:t>
            </a:r>
            <a:r>
              <a:rPr lang="it-IT" sz="1600" dirty="0" smtClean="0"/>
              <a:t> del d.lgs. 81/2008) il datore di lavoro può svolgere direttamente i compiti propri del servizio di prevenzione e protezione dei rischi</a:t>
            </a:r>
          </a:p>
        </p:txBody>
      </p:sp>
      <p:sp>
        <p:nvSpPr>
          <p:cNvPr id="3" name="Rettangolo 2"/>
          <p:cNvSpPr/>
          <p:nvPr/>
        </p:nvSpPr>
        <p:spPr>
          <a:xfrm>
            <a:off x="683568" y="188640"/>
            <a:ext cx="7848872" cy="40011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</a:rPr>
              <a:t>Più nello specifico questi deve provvedere: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ChangeArrowheads="1"/>
          </p:cNvSpPr>
          <p:nvPr/>
        </p:nvSpPr>
        <p:spPr bwMode="auto">
          <a:xfrm>
            <a:off x="323850" y="1196975"/>
            <a:ext cx="1965325" cy="3968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it-IT" altLang="it-IT" sz="2000"/>
              <a:t>LAVORATORE</a:t>
            </a:r>
          </a:p>
        </p:txBody>
      </p:sp>
      <p:sp>
        <p:nvSpPr>
          <p:cNvPr id="70659" name="Rectangle 8"/>
          <p:cNvSpPr>
            <a:spLocks noChangeArrowheads="1"/>
          </p:cNvSpPr>
          <p:nvPr/>
        </p:nvSpPr>
        <p:spPr bwMode="auto">
          <a:xfrm>
            <a:off x="323850" y="1700213"/>
            <a:ext cx="8461375" cy="928687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01600" indent="-101600" eaLnBrk="0" hangingPunct="0">
              <a:buFontTx/>
              <a:buChar char="•"/>
            </a:pPr>
            <a:r>
              <a:rPr lang="it-IT" altLang="it-IT" sz="1800">
                <a:cs typeface="Arial" charset="0"/>
              </a:rPr>
              <a:t>Si allontana dal posto di lavoro o dalla zona pericolosa</a:t>
            </a:r>
          </a:p>
          <a:p>
            <a:pPr marL="101600" indent="-101600" eaLnBrk="0" hangingPunct="0">
              <a:buFontTx/>
              <a:buChar char="•"/>
            </a:pPr>
            <a:r>
              <a:rPr lang="it-IT" altLang="it-IT" sz="1800">
                <a:cs typeface="Arial" charset="0"/>
              </a:rPr>
              <a:t>Non può subire pregiudizio alcuno e deve essere protetto da qualsiasi conseguenza dannosa</a:t>
            </a:r>
          </a:p>
        </p:txBody>
      </p:sp>
      <p:sp>
        <p:nvSpPr>
          <p:cNvPr id="70660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6050"/>
            <a:ext cx="8763000" cy="835025"/>
          </a:xfrm>
          <a:solidFill>
            <a:srgbClr val="FFFF99"/>
          </a:solidFill>
          <a:ln w="12700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it-IT" altLang="it-IT" sz="2400" b="1" dirty="0" smtClean="0">
                <a:solidFill>
                  <a:schemeClr val="tx1"/>
                </a:solidFill>
                <a:latin typeface="Arial" charset="0"/>
              </a:rPr>
              <a:t>DIRITTI DEI LAVORATORI IN CASO </a:t>
            </a:r>
            <a:br>
              <a:rPr lang="it-IT" altLang="it-IT" sz="24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it-IT" altLang="it-IT" sz="2400" b="1" dirty="0" err="1" smtClean="0">
                <a:solidFill>
                  <a:schemeClr val="tx1"/>
                </a:solidFill>
                <a:latin typeface="Arial" charset="0"/>
              </a:rPr>
              <a:t>DI</a:t>
            </a:r>
            <a:r>
              <a:rPr lang="it-IT" altLang="it-IT" sz="2400" b="1" dirty="0" smtClean="0">
                <a:solidFill>
                  <a:schemeClr val="tx1"/>
                </a:solidFill>
                <a:latin typeface="Arial" charset="0"/>
              </a:rPr>
              <a:t> PERICOLO GRAVE E IMMEDIATO</a:t>
            </a:r>
            <a:r>
              <a:rPr lang="it-IT" altLang="it-IT" sz="1600" b="1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70662" name="Rectangle 8"/>
          <p:cNvSpPr>
            <a:spLocks noChangeArrowheads="1"/>
          </p:cNvSpPr>
          <p:nvPr/>
        </p:nvSpPr>
        <p:spPr bwMode="auto">
          <a:xfrm>
            <a:off x="323850" y="2779713"/>
            <a:ext cx="8461375" cy="12033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01600" indent="-101600" eaLnBrk="0" hangingPunct="0">
              <a:buFontTx/>
              <a:buChar char="•"/>
            </a:pPr>
            <a:r>
              <a:rPr lang="it-IT" altLang="it-IT" sz="1800">
                <a:cs typeface="Arial" charset="0"/>
              </a:rPr>
              <a:t>Nell’impossibilità di contattare il competente superiore gerarchico, prende misure per evitare le conseguenze di tale pericolo</a:t>
            </a:r>
          </a:p>
          <a:p>
            <a:pPr marL="101600" indent="-101600" eaLnBrk="0" hangingPunct="0">
              <a:buFontTx/>
              <a:buChar char="•"/>
            </a:pPr>
            <a:r>
              <a:rPr lang="it-IT" altLang="it-IT" sz="1800">
                <a:cs typeface="Arial" charset="0"/>
              </a:rPr>
              <a:t>Non può subire pregiudizio per tale azione a meno che non abbia commesso una grave negligenza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539552" y="548680"/>
            <a:ext cx="7560840" cy="584775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Quadro Normativo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539552" y="1844824"/>
            <a:ext cx="7776864" cy="3970318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QUADRO NORMATIVO SPECIFICO PER LE SCUOLE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9625" marR="0" lvl="0" indent="-454025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DM 382/98 regolamento della sicurezza nelle scuole</a:t>
            </a:r>
          </a:p>
          <a:p>
            <a:pPr marL="809625" marR="0" lvl="0" indent="-454025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 119/99 indicazioni applicative del D.Lgs 626/94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TESTO UNICO SULLA SICUREZZA 81/2008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2008 il Testo Unico sulla Sicurezza, Decreto Legislativo n.81 del 9 Aprile ha recepito la normativa del settore e costituisce, il principale testo di riferimento in materia.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ChangeArrowheads="1"/>
          </p:cNvSpPr>
          <p:nvPr/>
        </p:nvSpPr>
        <p:spPr bwMode="auto">
          <a:xfrm>
            <a:off x="503238" y="1339850"/>
            <a:ext cx="8029575" cy="147796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01600" indent="-101600" eaLnBrk="0" hangingPunct="0">
              <a:buFontTx/>
              <a:buChar char="•"/>
            </a:pPr>
            <a:r>
              <a:rPr lang="it-IT" altLang="it-IT" sz="1800">
                <a:cs typeface="Arial" charset="0"/>
              </a:rPr>
              <a:t>Predispone il piano di primo soccorso</a:t>
            </a:r>
          </a:p>
          <a:p>
            <a:pPr marL="101600" indent="-101600" eaLnBrk="0" hangingPunct="0">
              <a:buFontTx/>
              <a:buChar char="•"/>
            </a:pPr>
            <a:r>
              <a:rPr lang="it-IT" altLang="it-IT" sz="1800">
                <a:cs typeface="Arial" charset="0"/>
              </a:rPr>
              <a:t>Organizza la squadra di primo soccorso</a:t>
            </a:r>
          </a:p>
          <a:p>
            <a:pPr marL="101600" indent="-101600" eaLnBrk="0" hangingPunct="0">
              <a:buFontTx/>
              <a:buChar char="•"/>
            </a:pPr>
            <a:r>
              <a:rPr lang="it-IT" altLang="it-IT" sz="1800">
                <a:cs typeface="Arial" charset="0"/>
              </a:rPr>
              <a:t>Designa e forma i lavoratori addetti alla squadra</a:t>
            </a:r>
          </a:p>
          <a:p>
            <a:pPr marL="101600" indent="-101600" eaLnBrk="0" hangingPunct="0">
              <a:buFontTx/>
              <a:buChar char="•"/>
            </a:pPr>
            <a:r>
              <a:rPr lang="it-IT" altLang="it-IT" sz="1800">
                <a:cs typeface="Arial" charset="0"/>
              </a:rPr>
              <a:t>Adotta cassette di Primo Soccorso o Pacchetti di Medicazione secondo la natura dei rischi e ne garantisce il controllo periodico</a:t>
            </a:r>
          </a:p>
        </p:txBody>
      </p:sp>
      <p:sp>
        <p:nvSpPr>
          <p:cNvPr id="71683" name="Rectangle 8"/>
          <p:cNvSpPr>
            <a:spLocks noChangeArrowheads="1"/>
          </p:cNvSpPr>
          <p:nvPr/>
        </p:nvSpPr>
        <p:spPr bwMode="auto">
          <a:xfrm>
            <a:off x="539750" y="4903788"/>
            <a:ext cx="8029575" cy="1477962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01600" indent="-101600" eaLnBrk="0" hangingPunct="0">
              <a:buFontTx/>
              <a:buChar char="•"/>
            </a:pPr>
            <a:r>
              <a:rPr lang="it-IT" altLang="it-IT" sz="1800">
                <a:cs typeface="Arial" charset="0"/>
              </a:rPr>
              <a:t>Predispone il piano di Emergenza (ove previsto)</a:t>
            </a:r>
          </a:p>
          <a:p>
            <a:pPr marL="101600" indent="-101600" eaLnBrk="0" hangingPunct="0">
              <a:buFontTx/>
              <a:buChar char="•"/>
            </a:pPr>
            <a:r>
              <a:rPr lang="it-IT" altLang="it-IT" sz="1800">
                <a:cs typeface="Arial" charset="0"/>
              </a:rPr>
              <a:t>Effettua le esercitazioni di evacuazione (ove previsto)</a:t>
            </a:r>
          </a:p>
          <a:p>
            <a:pPr marL="101600" indent="-101600" eaLnBrk="0" hangingPunct="0">
              <a:buFontTx/>
              <a:buChar char="•"/>
            </a:pPr>
            <a:r>
              <a:rPr lang="it-IT" altLang="it-IT" sz="1800">
                <a:cs typeface="Arial" charset="0"/>
              </a:rPr>
              <a:t>Organizza la squadra di prevenzione incendi ed evacuazione</a:t>
            </a:r>
          </a:p>
          <a:p>
            <a:pPr marL="101600" indent="-101600" eaLnBrk="0" hangingPunct="0">
              <a:buFontTx/>
              <a:buChar char="•"/>
            </a:pPr>
            <a:r>
              <a:rPr lang="it-IT" altLang="it-IT" sz="1800">
                <a:cs typeface="Arial" charset="0"/>
              </a:rPr>
              <a:t>Designa e forma i lavoratori addetti alla squadra</a:t>
            </a:r>
          </a:p>
          <a:p>
            <a:pPr marL="101600" indent="-101600" eaLnBrk="0" hangingPunct="0">
              <a:buFontTx/>
              <a:buChar char="•"/>
            </a:pPr>
            <a:r>
              <a:rPr lang="it-IT" altLang="it-IT" sz="1800">
                <a:cs typeface="Arial" charset="0"/>
              </a:rPr>
              <a:t>Organizza i controlli periodici dei presidi antincendio</a:t>
            </a:r>
          </a:p>
        </p:txBody>
      </p:sp>
      <p:sp>
        <p:nvSpPr>
          <p:cNvPr id="71684" name="Rectangle 7"/>
          <p:cNvSpPr>
            <a:spLocks noChangeArrowheads="1"/>
          </p:cNvSpPr>
          <p:nvPr/>
        </p:nvSpPr>
        <p:spPr bwMode="auto">
          <a:xfrm>
            <a:off x="323850" y="908050"/>
            <a:ext cx="2568575" cy="3968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it-IT" altLang="it-IT" sz="2000"/>
              <a:t>PRIMO SOCCORSO</a:t>
            </a:r>
          </a:p>
        </p:txBody>
      </p:sp>
      <p:sp>
        <p:nvSpPr>
          <p:cNvPr id="71685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2250"/>
            <a:ext cx="8763000" cy="469900"/>
          </a:xfrm>
          <a:solidFill>
            <a:srgbClr val="FFFF99"/>
          </a:solidFill>
          <a:ln w="12700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it-IT" altLang="it-IT" sz="2400" b="1" dirty="0" smtClean="0">
                <a:solidFill>
                  <a:schemeClr val="tx1"/>
                </a:solidFill>
                <a:latin typeface="Arial" charset="0"/>
              </a:rPr>
              <a:t>PRIMO SOCCORSO E PREVENZIONE INCENDI</a:t>
            </a:r>
            <a:endParaRPr lang="it-IT" altLang="it-IT" sz="16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686" name="AutoShape 3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5600" y="6508750"/>
            <a:ext cx="787400" cy="349250"/>
          </a:xfrm>
          <a:prstGeom prst="actionButtonReturn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endParaRPr lang="it-IT" altLang="it-IT" sz="3000">
              <a:cs typeface="Times New Roman" pitchFamily="18" charset="0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68300" y="4432300"/>
            <a:ext cx="3124200" cy="3968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it-IT" altLang="it-IT" sz="2000"/>
              <a:t>PREVENZIONE INCENDI</a:t>
            </a:r>
          </a:p>
        </p:txBody>
      </p:sp>
      <p:pic>
        <p:nvPicPr>
          <p:cNvPr id="71688" name="Picture 13" descr="BD0724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420938"/>
            <a:ext cx="2506662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4876800" y="4191000"/>
            <a:ext cx="3886200" cy="123348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it-IT" altLang="it-IT" sz="2000"/>
              <a:t>NUMERO MINIMO</a:t>
            </a:r>
            <a:endParaRPr lang="it-IT" altLang="it-IT" sz="1800"/>
          </a:p>
          <a:p>
            <a:pPr eaLnBrk="0" hangingPunct="0"/>
            <a:r>
              <a:rPr lang="it-IT" altLang="it-IT" sz="1800"/>
              <a:t> 1 </a:t>
            </a:r>
            <a:r>
              <a:rPr lang="it-IT" altLang="it-IT" sz="1800">
                <a:sym typeface="Wingdings" pitchFamily="2" charset="2"/>
              </a:rPr>
              <a:t></a:t>
            </a:r>
            <a:r>
              <a:rPr lang="it-IT" altLang="it-IT" sz="1800"/>
              <a:t>	fino a 200 dipendenti</a:t>
            </a:r>
          </a:p>
          <a:p>
            <a:pPr eaLnBrk="0" hangingPunct="0"/>
            <a:r>
              <a:rPr lang="it-IT" altLang="it-IT" sz="1800"/>
              <a:t> 3 </a:t>
            </a:r>
            <a:r>
              <a:rPr lang="it-IT" altLang="it-IT" sz="1800">
                <a:sym typeface="Wingdings" pitchFamily="2" charset="2"/>
              </a:rPr>
              <a:t></a:t>
            </a:r>
            <a:r>
              <a:rPr lang="it-IT" altLang="it-IT" sz="1800"/>
              <a:t>	da 201 a 1000 dipendenti</a:t>
            </a:r>
          </a:p>
          <a:p>
            <a:pPr eaLnBrk="0" hangingPunct="0"/>
            <a:r>
              <a:rPr lang="it-IT" altLang="it-IT" sz="1800"/>
              <a:t> 6 </a:t>
            </a:r>
            <a:r>
              <a:rPr lang="it-IT" altLang="it-IT" sz="1800">
                <a:sym typeface="Wingdings" pitchFamily="2" charset="2"/>
              </a:rPr>
              <a:t></a:t>
            </a:r>
            <a:r>
              <a:rPr lang="it-IT" altLang="it-IT" sz="1800"/>
              <a:t>	oltre i 1000 dipendenti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872038" y="1524000"/>
            <a:ext cx="3886200" cy="178276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it-IT" altLang="it-IT" sz="2000"/>
              <a:t>ELETTO </a:t>
            </a:r>
            <a:endParaRPr lang="it-IT" altLang="it-IT" sz="1800"/>
          </a:p>
          <a:p>
            <a:pPr eaLnBrk="0" hangingPunct="0">
              <a:buFontTx/>
              <a:buChar char="-"/>
            </a:pPr>
            <a:r>
              <a:rPr lang="it-IT" altLang="it-IT" sz="1800"/>
              <a:t> oltre  i 15 dipendenti dai </a:t>
            </a:r>
          </a:p>
          <a:p>
            <a:pPr eaLnBrk="0" hangingPunct="0"/>
            <a:r>
              <a:rPr lang="it-IT" altLang="it-IT" sz="1800"/>
              <a:t>   lavoratori tra  le R.S.U.</a:t>
            </a:r>
          </a:p>
          <a:p>
            <a:pPr eaLnBrk="0" hangingPunct="0">
              <a:buFontTx/>
              <a:buChar char="-"/>
            </a:pPr>
            <a:r>
              <a:rPr lang="it-IT" altLang="it-IT" sz="1800"/>
              <a:t> fino a 15 dipendenti tra i </a:t>
            </a:r>
          </a:p>
          <a:p>
            <a:pPr eaLnBrk="0" hangingPunct="0"/>
            <a:r>
              <a:rPr lang="it-IT" altLang="it-IT" sz="1800"/>
              <a:t>  lavoratori o tra più aziende </a:t>
            </a:r>
          </a:p>
          <a:p>
            <a:pPr eaLnBrk="0" hangingPunct="0"/>
            <a:r>
              <a:rPr lang="it-IT" altLang="it-IT" sz="1800"/>
              <a:t>  (ambito territoriale / comparto)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15888"/>
            <a:ext cx="8458200" cy="835025"/>
          </a:xfrm>
          <a:solidFill>
            <a:srgbClr val="FFFF99"/>
          </a:solidFill>
          <a:ln w="12700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it-IT" altLang="it-IT" sz="2400" b="1" dirty="0" smtClean="0">
                <a:solidFill>
                  <a:schemeClr val="tx1"/>
                </a:solidFill>
                <a:latin typeface="Arial" charset="0"/>
              </a:rPr>
              <a:t>CONSULTAZIONE E PARTECIPAZIONE </a:t>
            </a:r>
            <a:br>
              <a:rPr lang="it-IT" altLang="it-IT" sz="24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it-IT" altLang="it-IT" sz="2400" b="1" dirty="0" smtClean="0">
                <a:solidFill>
                  <a:schemeClr val="tx1"/>
                </a:solidFill>
                <a:latin typeface="Arial" charset="0"/>
              </a:rPr>
              <a:t> DEI LAVORATORI</a:t>
            </a:r>
            <a:r>
              <a:rPr lang="it-IT" altLang="it-IT" sz="2000" b="1" dirty="0" smtClean="0">
                <a:solidFill>
                  <a:schemeClr val="tx1"/>
                </a:solidFill>
                <a:latin typeface="Arial" charset="0"/>
              </a:rPr>
              <a:t>  </a:t>
            </a:r>
            <a:endParaRPr lang="it-IT" altLang="it-IT" sz="16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533400" y="1600200"/>
            <a:ext cx="3208338" cy="10064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it-IT" altLang="it-IT" sz="2000"/>
              <a:t>RAPPRESENTANTE DEI LAVORATORI PER LA SICUREZZA (R.L.S.)</a:t>
            </a:r>
          </a:p>
        </p:txBody>
      </p:sp>
      <p:cxnSp>
        <p:nvCxnSpPr>
          <p:cNvPr id="72710" name="AutoShape 6"/>
          <p:cNvCxnSpPr>
            <a:cxnSpLocks noChangeShapeType="1"/>
            <a:stCxn id="72709" idx="3"/>
            <a:endCxn id="72707" idx="1"/>
          </p:cNvCxnSpPr>
          <p:nvPr/>
        </p:nvCxnSpPr>
        <p:spPr bwMode="auto">
          <a:xfrm>
            <a:off x="3741738" y="2103438"/>
            <a:ext cx="1130300" cy="31273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2711" name="AutoShape 7"/>
          <p:cNvCxnSpPr>
            <a:cxnSpLocks noChangeShapeType="1"/>
            <a:stCxn id="72707" idx="2"/>
            <a:endCxn id="72706" idx="0"/>
          </p:cNvCxnSpPr>
          <p:nvPr/>
        </p:nvCxnSpPr>
        <p:spPr bwMode="auto">
          <a:xfrm rot="16200000" flipH="1">
            <a:off x="6375400" y="3746501"/>
            <a:ext cx="884237" cy="4762"/>
          </a:xfrm>
          <a:prstGeom prst="bentConnector3">
            <a:avLst>
              <a:gd name="adj1" fmla="val 49912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72712" name="Picture 8" descr="bartman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667000"/>
            <a:ext cx="37179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/>
          <p:cNvSpPr>
            <a:spLocks noChangeShapeType="1"/>
          </p:cNvSpPr>
          <p:nvPr/>
        </p:nvSpPr>
        <p:spPr bwMode="auto">
          <a:xfrm flipH="1">
            <a:off x="3352800" y="1600200"/>
            <a:ext cx="106680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it-IT"/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 flipH="1">
            <a:off x="990600" y="2895600"/>
            <a:ext cx="1219200" cy="259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it-IT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609600" y="3581400"/>
            <a:ext cx="2146300" cy="92868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it-IT" altLang="it-IT" sz="1800"/>
              <a:t>Viene adeguatamente </a:t>
            </a:r>
          </a:p>
          <a:p>
            <a:pPr algn="ctr" eaLnBrk="0" hangingPunct="0"/>
            <a:r>
              <a:rPr lang="it-IT" altLang="it-IT" sz="1800"/>
              <a:t>formato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990600" y="2362200"/>
            <a:ext cx="2286000" cy="92868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it-IT" altLang="it-IT" sz="1800"/>
              <a:t>Ha libero accesso ai luoghi </a:t>
            </a:r>
          </a:p>
          <a:p>
            <a:pPr algn="ctr" eaLnBrk="0" hangingPunct="0"/>
            <a:r>
              <a:rPr lang="it-IT" altLang="it-IT" sz="1800"/>
              <a:t>di lavoro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4495800" y="1524000"/>
            <a:ext cx="4464050" cy="1477963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buFontTx/>
              <a:buChar char="-"/>
            </a:pPr>
            <a:r>
              <a:rPr lang="it-IT" altLang="it-IT" sz="1800"/>
              <a:t>Sulla valutazione e prevenzione dei </a:t>
            </a:r>
          </a:p>
          <a:p>
            <a:pPr eaLnBrk="0" hangingPunct="0"/>
            <a:r>
              <a:rPr lang="it-IT" altLang="it-IT" sz="1800"/>
              <a:t>   rischi</a:t>
            </a:r>
          </a:p>
          <a:p>
            <a:pPr eaLnBrk="0" hangingPunct="0">
              <a:buFontTx/>
              <a:buChar char="-"/>
            </a:pPr>
            <a:r>
              <a:rPr lang="it-IT" altLang="it-IT" sz="1800"/>
              <a:t>Nella designazione degli addetti al </a:t>
            </a:r>
          </a:p>
          <a:p>
            <a:pPr eaLnBrk="0" hangingPunct="0"/>
            <a:r>
              <a:rPr lang="it-IT" altLang="it-IT" sz="1800"/>
              <a:t>  S.P.P., antincendio, evacuazione, </a:t>
            </a:r>
          </a:p>
          <a:p>
            <a:pPr eaLnBrk="0" hangingPunct="0"/>
            <a:r>
              <a:rPr lang="it-IT" altLang="it-IT" sz="1800"/>
              <a:t>  pronto soccorso, Medico Competente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4038600" y="3200400"/>
            <a:ext cx="4953000" cy="120332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800"/>
              <a:t> - Valutazione dei rischi e documentazione </a:t>
            </a:r>
          </a:p>
          <a:p>
            <a:pPr eaLnBrk="0" hangingPunct="0"/>
            <a:r>
              <a:rPr lang="it-IT" altLang="it-IT" sz="1800"/>
              <a:t>     su prevenzione rischi, su sostanze, </a:t>
            </a:r>
          </a:p>
          <a:p>
            <a:pPr eaLnBrk="0" hangingPunct="0"/>
            <a:r>
              <a:rPr lang="it-IT" altLang="it-IT" sz="1800"/>
              <a:t>     organizzazione,  ambiente lavoro, ecc.</a:t>
            </a:r>
          </a:p>
          <a:p>
            <a:pPr eaLnBrk="0" hangingPunct="0"/>
            <a:r>
              <a:rPr lang="it-IT" altLang="it-IT" sz="1800"/>
              <a:t>-  Informazioni dall’Organo di Vigilanza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3276600" y="4572000"/>
            <a:ext cx="5651500" cy="2027238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buFontTx/>
              <a:buChar char="-"/>
            </a:pPr>
            <a:r>
              <a:rPr lang="it-IT" altLang="it-IT" sz="1800"/>
              <a:t> Promuove individuazione e attuazione delle </a:t>
            </a:r>
          </a:p>
          <a:p>
            <a:pPr eaLnBrk="0" hangingPunct="0"/>
            <a:r>
              <a:rPr lang="it-IT" altLang="it-IT" sz="1800"/>
              <a:t>    misure di prevenzione</a:t>
            </a:r>
          </a:p>
          <a:p>
            <a:pPr eaLnBrk="0" hangingPunct="0"/>
            <a:r>
              <a:rPr lang="it-IT" altLang="it-IT" sz="1800"/>
              <a:t>- Fa osservazioni all’Organo di Vigilanza in visita</a:t>
            </a:r>
          </a:p>
          <a:p>
            <a:pPr eaLnBrk="0" hangingPunct="0"/>
            <a:r>
              <a:rPr lang="it-IT" altLang="it-IT" sz="1800"/>
              <a:t>- Fa proposte sull’attività di prevenzione</a:t>
            </a:r>
          </a:p>
          <a:p>
            <a:pPr eaLnBrk="0" hangingPunct="0"/>
            <a:r>
              <a:rPr lang="it-IT" altLang="it-IT" sz="1800"/>
              <a:t>- Segnala al R.S.P.P. i rischi individuati</a:t>
            </a:r>
          </a:p>
          <a:p>
            <a:pPr eaLnBrk="0" hangingPunct="0">
              <a:buFontTx/>
              <a:buChar char="-"/>
            </a:pPr>
            <a:r>
              <a:rPr lang="it-IT" altLang="it-IT" sz="1800"/>
              <a:t> Ricorre all’Organo di Vigilanza in caso di </a:t>
            </a:r>
          </a:p>
          <a:p>
            <a:pPr eaLnBrk="0" hangingPunct="0"/>
            <a:r>
              <a:rPr lang="it-IT" altLang="it-IT" sz="1800"/>
              <a:t>    necessità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3352800" y="2895600"/>
            <a:ext cx="1295400" cy="37941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it-IT" altLang="it-IT" sz="1800"/>
              <a:t>Riceve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2895600" y="4267200"/>
            <a:ext cx="1003300" cy="37941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it-IT" altLang="it-IT" sz="1800"/>
              <a:t>Opera</a:t>
            </a: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3657600" y="1219200"/>
            <a:ext cx="1631950" cy="37941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it-IT" altLang="it-IT" sz="1800"/>
              <a:t>E’ consultato</a:t>
            </a: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152400" y="4800600"/>
            <a:ext cx="2209800" cy="92868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it-IT" altLang="it-IT" sz="1800"/>
              <a:t>Partecipa alle riunioni periodiche</a:t>
            </a:r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title"/>
          </p:nvPr>
        </p:nvSpPr>
        <p:spPr>
          <a:xfrm>
            <a:off x="304800" y="115888"/>
            <a:ext cx="8610600" cy="835025"/>
          </a:xfrm>
          <a:solidFill>
            <a:srgbClr val="FFFF99"/>
          </a:solidFill>
          <a:ln w="12700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it-IT" altLang="it-IT" sz="2400" b="1" dirty="0" smtClean="0">
                <a:solidFill>
                  <a:schemeClr val="tx1"/>
                </a:solidFill>
                <a:latin typeface="Arial" charset="0"/>
              </a:rPr>
              <a:t>ATTRIBUZIONI DEL RAPPRESENTANTE  </a:t>
            </a:r>
            <a:br>
              <a:rPr lang="it-IT" altLang="it-IT" sz="24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it-IT" altLang="it-IT" sz="2400" b="1" dirty="0" smtClean="0">
                <a:solidFill>
                  <a:schemeClr val="tx1"/>
                </a:solidFill>
                <a:latin typeface="Arial" charset="0"/>
              </a:rPr>
              <a:t> DEI LAVORATORI PER LA SICUREZZA</a:t>
            </a:r>
            <a:endParaRPr lang="it-IT" altLang="it-IT" sz="16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3743" name="Rectangle 16"/>
          <p:cNvSpPr>
            <a:spLocks noChangeArrowheads="1"/>
          </p:cNvSpPr>
          <p:nvPr/>
        </p:nvSpPr>
        <p:spPr bwMode="auto">
          <a:xfrm>
            <a:off x="457200" y="1143000"/>
            <a:ext cx="3208338" cy="10064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it-IT" altLang="it-IT" sz="2000"/>
              <a:t>RAPPRESENTANTE DEI LAVORATORI PER LA SICUREZZA (R.L.S.)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52400" y="1662113"/>
            <a:ext cx="2971800" cy="10064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it-IT" altLang="it-IT" sz="2000"/>
              <a:t>IL D.d.L. DEVE </a:t>
            </a:r>
            <a:r>
              <a:rPr lang="it-IT" altLang="it-IT" sz="2000" i="1" u="sng"/>
              <a:t>INFORMARE</a:t>
            </a:r>
            <a:r>
              <a:rPr lang="it-IT" altLang="it-IT" sz="2000"/>
              <a:t> CIASCUN LAVORATORE SU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505200" y="1052513"/>
            <a:ext cx="5257800" cy="6540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800"/>
              <a:t>Rischi per la sicurezza e la salute connessi con l’attività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3505200" y="1890713"/>
            <a:ext cx="5257800" cy="379412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800"/>
              <a:t>Misure e attività di protezione e prevenzione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505200" y="2500313"/>
            <a:ext cx="5257800" cy="6540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800"/>
              <a:t>Rischi specifici, norme e disposizioni aziendali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503613" y="3948113"/>
            <a:ext cx="5257800" cy="379412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800"/>
              <a:t>Sostanze pericolose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3503613" y="4557713"/>
            <a:ext cx="5257800" cy="379412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800"/>
              <a:t>Antincendio, evacuazione, pronto soccorso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505200" y="3338513"/>
            <a:ext cx="5257800" cy="379412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800"/>
              <a:t>Responsabile S.P.P. e Medico Competente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505200" y="5167313"/>
            <a:ext cx="5287963" cy="6540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800"/>
              <a:t>Lavoratori incaricati delle procedure di emergenza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536575"/>
          </a:xfrm>
          <a:solidFill>
            <a:srgbClr val="FFFF99"/>
          </a:solidFill>
          <a:ln w="12700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it-IT" altLang="it-IT" sz="2400" b="1" dirty="0" smtClean="0">
                <a:solidFill>
                  <a:schemeClr val="tx1"/>
                </a:solidFill>
                <a:latin typeface="Arial" charset="0"/>
              </a:rPr>
              <a:t>INFORMAZIONE AI  LAVORATORI</a:t>
            </a:r>
            <a:r>
              <a:rPr lang="it-IT" altLang="it-IT" sz="2000" b="1" dirty="0" smtClean="0">
                <a:solidFill>
                  <a:schemeClr val="tx1"/>
                </a:solidFill>
                <a:latin typeface="Arial" charset="0"/>
              </a:rPr>
              <a:t>   </a:t>
            </a:r>
            <a:endParaRPr lang="it-IT" altLang="it-IT" sz="1600" b="1" dirty="0" smtClean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74763" name="AutoShape 11"/>
          <p:cNvCxnSpPr>
            <a:cxnSpLocks noChangeShapeType="1"/>
            <a:stCxn id="74754" idx="3"/>
            <a:endCxn id="74755" idx="1"/>
          </p:cNvCxnSpPr>
          <p:nvPr/>
        </p:nvCxnSpPr>
        <p:spPr bwMode="auto">
          <a:xfrm flipV="1">
            <a:off x="3124200" y="1379538"/>
            <a:ext cx="381000" cy="78581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4764" name="AutoShape 12"/>
          <p:cNvCxnSpPr>
            <a:cxnSpLocks noChangeShapeType="1"/>
            <a:stCxn id="74754" idx="3"/>
            <a:endCxn id="74756" idx="1"/>
          </p:cNvCxnSpPr>
          <p:nvPr/>
        </p:nvCxnSpPr>
        <p:spPr bwMode="auto">
          <a:xfrm flipV="1">
            <a:off x="3124200" y="2081213"/>
            <a:ext cx="381000" cy="8413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4765" name="AutoShape 13"/>
          <p:cNvCxnSpPr>
            <a:cxnSpLocks noChangeShapeType="1"/>
            <a:stCxn id="74754" idx="3"/>
            <a:endCxn id="74757" idx="1"/>
          </p:cNvCxnSpPr>
          <p:nvPr/>
        </p:nvCxnSpPr>
        <p:spPr bwMode="auto">
          <a:xfrm>
            <a:off x="3124200" y="2165350"/>
            <a:ext cx="381000" cy="6619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4766" name="AutoShape 14"/>
          <p:cNvCxnSpPr>
            <a:cxnSpLocks noChangeShapeType="1"/>
            <a:stCxn id="74754" idx="3"/>
            <a:endCxn id="74760" idx="1"/>
          </p:cNvCxnSpPr>
          <p:nvPr/>
        </p:nvCxnSpPr>
        <p:spPr bwMode="auto">
          <a:xfrm>
            <a:off x="3124200" y="2165350"/>
            <a:ext cx="381000" cy="136366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4767" name="AutoShape 15"/>
          <p:cNvCxnSpPr>
            <a:cxnSpLocks noChangeShapeType="1"/>
            <a:stCxn id="74754" idx="3"/>
            <a:endCxn id="74758" idx="1"/>
          </p:cNvCxnSpPr>
          <p:nvPr/>
        </p:nvCxnSpPr>
        <p:spPr bwMode="auto">
          <a:xfrm>
            <a:off x="3124200" y="2165350"/>
            <a:ext cx="379413" cy="1973263"/>
          </a:xfrm>
          <a:prstGeom prst="bentConnector3">
            <a:avLst>
              <a:gd name="adj1" fmla="val 49792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4768" name="AutoShape 16"/>
          <p:cNvCxnSpPr>
            <a:cxnSpLocks noChangeShapeType="1"/>
            <a:stCxn id="74754" idx="3"/>
            <a:endCxn id="74759" idx="1"/>
          </p:cNvCxnSpPr>
          <p:nvPr/>
        </p:nvCxnSpPr>
        <p:spPr bwMode="auto">
          <a:xfrm>
            <a:off x="3124200" y="2165350"/>
            <a:ext cx="379413" cy="2582863"/>
          </a:xfrm>
          <a:prstGeom prst="bentConnector3">
            <a:avLst>
              <a:gd name="adj1" fmla="val 49792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4769" name="AutoShape 17"/>
          <p:cNvCxnSpPr>
            <a:cxnSpLocks noChangeShapeType="1"/>
            <a:stCxn id="74754" idx="3"/>
            <a:endCxn id="74761" idx="1"/>
          </p:cNvCxnSpPr>
          <p:nvPr/>
        </p:nvCxnSpPr>
        <p:spPr bwMode="auto">
          <a:xfrm>
            <a:off x="3124200" y="2165350"/>
            <a:ext cx="381000" cy="33289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74771" name="Picture 19" descr="AG00013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62313"/>
            <a:ext cx="24003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3505200" y="5167313"/>
            <a:ext cx="5287963" cy="6540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800"/>
              <a:t>Lavoratori incaricati delle procedure di emergenza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1676400" y="5961063"/>
            <a:ext cx="5334000" cy="654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it-IT" altLang="it-IT" sz="1800"/>
              <a:t>Il contenuto della informazione </a:t>
            </a:r>
          </a:p>
          <a:p>
            <a:pPr algn="ctr" eaLnBrk="0" hangingPunct="0"/>
            <a:r>
              <a:rPr lang="it-IT" altLang="it-IT" sz="1800"/>
              <a:t>deve essere facilmente comprensibile </a:t>
            </a:r>
          </a:p>
        </p:txBody>
      </p:sp>
      <p:sp>
        <p:nvSpPr>
          <p:cNvPr id="74774" name="Rectangle 22"/>
          <p:cNvSpPr>
            <a:spLocks noChangeArrowheads="1"/>
          </p:cNvSpPr>
          <p:nvPr/>
        </p:nvSpPr>
        <p:spPr bwMode="auto">
          <a:xfrm>
            <a:off x="1676400" y="5961063"/>
            <a:ext cx="5334000" cy="654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it-IT" altLang="it-IT" sz="1800"/>
              <a:t>Il contenuto della informazione </a:t>
            </a:r>
          </a:p>
          <a:p>
            <a:pPr algn="ctr" eaLnBrk="0" hangingPunct="0"/>
            <a:r>
              <a:rPr lang="it-IT" altLang="it-IT" sz="1800"/>
              <a:t>deve essere facilmente comprensibile 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PE0156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9050" y="2330450"/>
            <a:ext cx="404495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524000" y="2482850"/>
            <a:ext cx="2819400" cy="37941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800"/>
              <a:t>Durante orario di lavoro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524000" y="3448050"/>
            <a:ext cx="3429000" cy="12033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800"/>
              <a:t>- All’assunzione</a:t>
            </a:r>
          </a:p>
          <a:p>
            <a:pPr eaLnBrk="0" hangingPunct="0"/>
            <a:r>
              <a:rPr lang="it-IT" altLang="it-IT" sz="1800"/>
              <a:t>- Cambio mansione</a:t>
            </a:r>
          </a:p>
          <a:p>
            <a:pPr eaLnBrk="0" hangingPunct="0">
              <a:buFontTx/>
              <a:buChar char="-"/>
            </a:pPr>
            <a:r>
              <a:rPr lang="it-IT" altLang="it-IT" sz="1800"/>
              <a:t> Cambio attrezzature,</a:t>
            </a:r>
          </a:p>
          <a:p>
            <a:pPr eaLnBrk="0" hangingPunct="0"/>
            <a:r>
              <a:rPr lang="it-IT" altLang="it-IT" sz="1800"/>
              <a:t>   tecnologie, sostanze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0" y="2940050"/>
            <a:ext cx="2286000" cy="37941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800"/>
              <a:t>In modo periodico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524000" y="4768850"/>
            <a:ext cx="3962400" cy="37941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800"/>
              <a:t>In modo particolare per il R.L.S.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1524000" y="5226050"/>
            <a:ext cx="3962400" cy="6540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800"/>
              <a:t>In modo mirato gli addetti all’antincendio, ecc.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3733800" y="1035050"/>
            <a:ext cx="4800600" cy="12033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it-IT" altLang="it-IT" sz="1800"/>
              <a:t>Formazione sufficiente e adeguata in materia di sicurezza e salute con particolare riferimento al proprio posto di lavoro e alle proprie mansioni</a:t>
            </a: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152400" y="1035050"/>
            <a:ext cx="2514600" cy="13112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it-IT" altLang="it-IT" sz="2000"/>
              <a:t>IL D.d.L. DEVE </a:t>
            </a:r>
            <a:r>
              <a:rPr lang="it-IT" altLang="it-IT" sz="2000" i="1" u="sng"/>
              <a:t>FORMARE</a:t>
            </a:r>
            <a:r>
              <a:rPr lang="it-IT" altLang="it-IT" sz="2000"/>
              <a:t> CIASCUN LAVORATORE</a:t>
            </a:r>
          </a:p>
        </p:txBody>
      </p:sp>
      <p:sp>
        <p:nvSpPr>
          <p:cNvPr id="75786" name="Rectangle 17"/>
          <p:cNvSpPr>
            <a:spLocks noChangeArrowheads="1"/>
          </p:cNvSpPr>
          <p:nvPr/>
        </p:nvSpPr>
        <p:spPr bwMode="auto">
          <a:xfrm>
            <a:off x="1676400" y="5943600"/>
            <a:ext cx="5334000" cy="654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it-IT" altLang="it-IT" sz="1800"/>
              <a:t>Il contenuto della formazione </a:t>
            </a:r>
          </a:p>
          <a:p>
            <a:pPr algn="ctr" eaLnBrk="0" hangingPunct="0"/>
            <a:r>
              <a:rPr lang="it-IT" altLang="it-IT" sz="1800"/>
              <a:t>deve essere facilmente comprensibile </a:t>
            </a:r>
          </a:p>
        </p:txBody>
      </p:sp>
      <p:sp>
        <p:nvSpPr>
          <p:cNvPr id="75787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458200" cy="463550"/>
          </a:xfrm>
          <a:solidFill>
            <a:srgbClr val="FFFF99"/>
          </a:solidFill>
          <a:ln w="12700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it-IT" altLang="it-IT" sz="2400" b="1" dirty="0" smtClean="0">
                <a:solidFill>
                  <a:schemeClr val="tx1"/>
                </a:solidFill>
                <a:latin typeface="Arial" charset="0"/>
              </a:rPr>
              <a:t>FORMAZIONE E ADDESTRAMENTO DEI  LAVORATORI</a:t>
            </a:r>
            <a:r>
              <a:rPr lang="it-IT" altLang="it-IT" sz="2000" b="1" dirty="0" smtClean="0">
                <a:solidFill>
                  <a:schemeClr val="tx1"/>
                </a:solidFill>
                <a:latin typeface="Arial" charset="0"/>
              </a:rPr>
              <a:t>   </a:t>
            </a:r>
            <a:endParaRPr lang="it-IT" altLang="it-IT" sz="1600" b="1" dirty="0" smtClean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75789" name="AutoShape 11"/>
          <p:cNvCxnSpPr>
            <a:cxnSpLocks noChangeShapeType="1"/>
          </p:cNvCxnSpPr>
          <p:nvPr/>
        </p:nvCxnSpPr>
        <p:spPr bwMode="auto">
          <a:xfrm rot="16200000" flipH="1">
            <a:off x="-227012" y="3781425"/>
            <a:ext cx="3206750" cy="3429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5790" name="AutoShape 12"/>
          <p:cNvCxnSpPr>
            <a:cxnSpLocks noChangeShapeType="1"/>
          </p:cNvCxnSpPr>
          <p:nvPr/>
        </p:nvCxnSpPr>
        <p:spPr bwMode="auto">
          <a:xfrm rot="16200000" flipH="1">
            <a:off x="69850" y="3484563"/>
            <a:ext cx="2613025" cy="3429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5791" name="AutoShape 13"/>
          <p:cNvCxnSpPr>
            <a:cxnSpLocks noChangeShapeType="1"/>
          </p:cNvCxnSpPr>
          <p:nvPr/>
        </p:nvCxnSpPr>
        <p:spPr bwMode="auto">
          <a:xfrm rot="16200000" flipH="1">
            <a:off x="511969" y="3042444"/>
            <a:ext cx="1728788" cy="3429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5792" name="AutoShape 14"/>
          <p:cNvCxnSpPr>
            <a:cxnSpLocks noChangeShapeType="1"/>
          </p:cNvCxnSpPr>
          <p:nvPr/>
        </p:nvCxnSpPr>
        <p:spPr bwMode="auto">
          <a:xfrm rot="16200000" flipH="1">
            <a:off x="984250" y="2570163"/>
            <a:ext cx="784225" cy="3429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5793" name="AutoShape 15"/>
          <p:cNvCxnSpPr>
            <a:cxnSpLocks noChangeShapeType="1"/>
          </p:cNvCxnSpPr>
          <p:nvPr/>
        </p:nvCxnSpPr>
        <p:spPr bwMode="auto">
          <a:xfrm rot="16200000" flipH="1">
            <a:off x="1212850" y="2341563"/>
            <a:ext cx="327025" cy="3429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3" descr="BD0506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9325" y="765175"/>
            <a:ext cx="27574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1258888" y="3594100"/>
            <a:ext cx="5029200" cy="20272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800"/>
              <a:t>- All’assunzione</a:t>
            </a:r>
          </a:p>
          <a:p>
            <a:pPr eaLnBrk="0" hangingPunct="0"/>
            <a:r>
              <a:rPr lang="it-IT" altLang="it-IT" sz="1800"/>
              <a:t>- Al cambio mansione</a:t>
            </a:r>
          </a:p>
          <a:p>
            <a:pPr eaLnBrk="0" hangingPunct="0">
              <a:buFontTx/>
              <a:buChar char="-"/>
            </a:pPr>
            <a:r>
              <a:rPr lang="it-IT" altLang="it-IT" sz="1800"/>
              <a:t> Al cambio di attrezzature, tecnologie,   </a:t>
            </a:r>
          </a:p>
          <a:p>
            <a:pPr eaLnBrk="0" hangingPunct="0"/>
            <a:r>
              <a:rPr lang="it-IT" altLang="it-IT" sz="1800"/>
              <a:t>  sostanze</a:t>
            </a:r>
          </a:p>
          <a:p>
            <a:pPr eaLnBrk="0" hangingPunct="0">
              <a:buFontTx/>
              <a:buChar char="-"/>
            </a:pPr>
            <a:r>
              <a:rPr lang="it-IT" altLang="it-IT" sz="1800"/>
              <a:t> Se necessari, all’ uso di DPI di 3.a </a:t>
            </a:r>
          </a:p>
          <a:p>
            <a:pPr eaLnBrk="0" hangingPunct="0"/>
            <a:r>
              <a:rPr lang="it-IT" altLang="it-IT" sz="1800"/>
              <a:t>  categoria e dei dispositivi di protezione </a:t>
            </a:r>
          </a:p>
          <a:p>
            <a:pPr eaLnBrk="0" hangingPunct="0"/>
            <a:r>
              <a:rPr lang="it-IT" altLang="it-IT" sz="1800"/>
              <a:t>  dell’udito</a:t>
            </a:r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1258888" y="5727700"/>
            <a:ext cx="5024437" cy="6540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it-IT" altLang="it-IT" sz="1800"/>
              <a:t>L’addestramento deve essere fatto da persona esperta sul luogo di lavoro</a:t>
            </a:r>
          </a:p>
        </p:txBody>
      </p:sp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404813" y="1133475"/>
            <a:ext cx="2514600" cy="13112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it-IT" altLang="it-IT" sz="2000"/>
              <a:t>IL D.d.L. DEVE </a:t>
            </a:r>
            <a:r>
              <a:rPr lang="it-IT" altLang="it-IT" sz="2000" i="1" u="sng"/>
              <a:t>ADDESTRARE</a:t>
            </a:r>
            <a:r>
              <a:rPr lang="it-IT" altLang="it-IT" sz="2000"/>
              <a:t> CIASCUN LAVORATORE</a:t>
            </a:r>
          </a:p>
        </p:txBody>
      </p:sp>
      <p:cxnSp>
        <p:nvCxnSpPr>
          <p:cNvPr id="76806" name="AutoShape 6"/>
          <p:cNvCxnSpPr>
            <a:cxnSpLocks noChangeShapeType="1"/>
          </p:cNvCxnSpPr>
          <p:nvPr/>
        </p:nvCxnSpPr>
        <p:spPr bwMode="auto">
          <a:xfrm rot="16200000" flipH="1">
            <a:off x="-675481" y="4163219"/>
            <a:ext cx="3609975" cy="17303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6807" name="AutoShape 7"/>
          <p:cNvCxnSpPr>
            <a:cxnSpLocks noChangeShapeType="1"/>
          </p:cNvCxnSpPr>
          <p:nvPr/>
        </p:nvCxnSpPr>
        <p:spPr bwMode="auto">
          <a:xfrm rot="16200000" flipH="1">
            <a:off x="47625" y="3487738"/>
            <a:ext cx="2163763" cy="17303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6808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458200" cy="463550"/>
          </a:xfrm>
          <a:solidFill>
            <a:srgbClr val="FFFF99"/>
          </a:solidFill>
          <a:ln w="12700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it-IT" altLang="it-IT" sz="2400" b="1" dirty="0" smtClean="0">
                <a:solidFill>
                  <a:schemeClr val="tx1"/>
                </a:solidFill>
                <a:latin typeface="Arial" charset="0"/>
              </a:rPr>
              <a:t>FORMAZIONE E ADDESTRAMENTO DEI  LAVORATORI</a:t>
            </a:r>
            <a:r>
              <a:rPr lang="it-IT" altLang="it-IT" sz="2000" b="1" dirty="0" smtClean="0">
                <a:solidFill>
                  <a:schemeClr val="tx1"/>
                </a:solidFill>
                <a:latin typeface="Arial" charset="0"/>
              </a:rPr>
              <a:t>   </a:t>
            </a:r>
            <a:endParaRPr lang="it-IT" altLang="it-IT" sz="1600" b="1" dirty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8818" name="Group 2"/>
          <p:cNvGraphicFramePr>
            <a:graphicFrameLocks noGrp="1"/>
          </p:cNvGraphicFramePr>
          <p:nvPr>
            <p:ph/>
          </p:nvPr>
        </p:nvGraphicFramePr>
        <p:xfrm>
          <a:off x="179388" y="188913"/>
          <a:ext cx="8785225" cy="6648045"/>
        </p:xfrm>
        <a:graphic>
          <a:graphicData uri="http://schemas.openxmlformats.org/drawingml/2006/table">
            <a:tbl>
              <a:tblPr/>
              <a:tblGrid>
                <a:gridCol w="2952452"/>
                <a:gridCol w="3049885"/>
                <a:gridCol w="2782888"/>
              </a:tblGrid>
              <a:tr h="4937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SOGGETTI 81/08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LEGGI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DURATA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778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Datore di Lavoro  autonominato RSPP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D.Lgs.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81/08 Art. 34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(D. 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M.16.01.97 </a:t>
                      </a: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M.Lavoro-Sanità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) 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16 - 48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ore (c.2)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aggiornamenti (c.3)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00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Responsabile Servizio Prevenzione Protezione RSPP 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non DDL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D. </a:t>
                      </a: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Lgs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. 195/2003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Accordo Stato - Regioni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Mod. A 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Mod.B da 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 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68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Mod.C 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aggiornamenti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Addetto SPP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D.Lgs. 195/2003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Come sopra no C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00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Rappresentante Lavoratori Sicurezza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RLS (RLST)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D.Lgs.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81/08 Art. 37 e 48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 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aggiornamento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Dirigenti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D.Lgs. 81/08 Art. 15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ore aggiornamento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Preposti</a:t>
                      </a:r>
                      <a:endParaRPr kumimoji="0" 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D.Lgs. 81/08 Art. 37 com 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ore aggiornamenti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2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Addetti Prevenzione Incendi 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(rischio elevato-medio-basso) 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D.Lgs. 81/08 Art. 46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D.M. 10.03.98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Min. Interno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16 - 8 - 4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ore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Addetti Pronto Soccorso 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(gruppo A- B)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D.Lgs. 81/08 Art. 45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Decreto 388/2003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16-12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 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ore ogni 3 anni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Lavoratori - generale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D.Lgs.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81/08 Art. 37 e 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Accordo Stato - Regioni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ore generale + 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4-8-12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ore 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specifiche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ore ogni 5 anni aggiornamento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0813"/>
            <a:ext cx="8458200" cy="463550"/>
          </a:xfrm>
          <a:solidFill>
            <a:srgbClr val="FFFF99"/>
          </a:solidFill>
          <a:ln w="12700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it-IT" altLang="it-IT" sz="2400" b="1" dirty="0" smtClean="0">
                <a:solidFill>
                  <a:schemeClr val="tx1"/>
                </a:solidFill>
                <a:latin typeface="Arial" charset="0"/>
              </a:rPr>
              <a:t>ASSISTENZA</a:t>
            </a:r>
            <a:r>
              <a:rPr lang="it-IT" altLang="it-IT" sz="2000" b="1" dirty="0" smtClean="0">
                <a:solidFill>
                  <a:schemeClr val="tx1"/>
                </a:solidFill>
                <a:latin typeface="Arial" charset="0"/>
              </a:rPr>
              <a:t>   </a:t>
            </a:r>
            <a:endParaRPr lang="it-IT" altLang="it-IT" sz="1600" b="1" dirty="0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287230" name="Group 62"/>
          <p:cNvGraphicFramePr>
            <a:graphicFrameLocks noGrp="1"/>
          </p:cNvGraphicFramePr>
          <p:nvPr/>
        </p:nvGraphicFramePr>
        <p:xfrm>
          <a:off x="395288" y="908050"/>
          <a:ext cx="8207375" cy="5329256"/>
        </p:xfrm>
        <a:graphic>
          <a:graphicData uri="http://schemas.openxmlformats.org/drawingml/2006/table">
            <a:tbl>
              <a:tblPr/>
              <a:tblGrid>
                <a:gridCol w="2695575"/>
                <a:gridCol w="5511800"/>
              </a:tblGrid>
              <a:tr h="3352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ENTE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COMPETENZA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7795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I.N.A.I.L.  Istituto Nazionale Assicurazione Infortuni Lavoro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Ente assicuratore del DDL, il quale paga premi proporzionali al livello di pericolosità delle lavorazioni che svolge. Indennizza i lavoratori per i giorni di assenza per infortuni e malattie da lavoro, eroga le rendite per pensioni di invalidità.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Svolge attività di informazione, formazione, consulenza, assistenza e promozione in materia di salute e sicurezza nei luoghi di lavoro. Eroga finanziamenti su progetti.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Svolge attività di ricerca e sviluppo.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Esegue prime verifiche e verifiche di primo collaudo su impianti con obbligo.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144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AZIENDA AUSL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Sicurezza e Igiene negli Ambienti di Lavoro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Svolge attività di informazione, formazione, consulenza, assistenza e promozione in materia di salute e sicurezza nei luoghi di lavoro. 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0813"/>
            <a:ext cx="8458200" cy="463550"/>
          </a:xfrm>
          <a:solidFill>
            <a:srgbClr val="FFFF99"/>
          </a:solidFill>
          <a:ln w="12700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it-IT" altLang="it-IT" sz="2400" b="1" dirty="0" smtClean="0">
                <a:solidFill>
                  <a:schemeClr val="tx1"/>
                </a:solidFill>
                <a:latin typeface="Arial" charset="0"/>
              </a:rPr>
              <a:t>VIGILANZA</a:t>
            </a:r>
            <a:r>
              <a:rPr lang="it-IT" altLang="it-IT" sz="2000" b="1" dirty="0" smtClean="0">
                <a:solidFill>
                  <a:schemeClr val="tx1"/>
                </a:solidFill>
                <a:latin typeface="Arial" charset="0"/>
              </a:rPr>
              <a:t>   </a:t>
            </a:r>
            <a:endParaRPr lang="it-IT" altLang="it-IT" sz="1600" b="1" dirty="0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281067" name="Group 43"/>
          <p:cNvGraphicFramePr>
            <a:graphicFrameLocks noGrp="1"/>
          </p:cNvGraphicFramePr>
          <p:nvPr/>
        </p:nvGraphicFramePr>
        <p:xfrm>
          <a:off x="468313" y="765175"/>
          <a:ext cx="8207375" cy="5781705"/>
        </p:xfrm>
        <a:graphic>
          <a:graphicData uri="http://schemas.openxmlformats.org/drawingml/2006/table">
            <a:tbl>
              <a:tblPr/>
              <a:tblGrid>
                <a:gridCol w="2695575"/>
                <a:gridCol w="5511800"/>
              </a:tblGrid>
              <a:tr h="3352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ENTE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COMPETENZA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606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AZIENDA AUSL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Sicurezza e Igiene negli Ambienti di Lavoro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Il Servizio ha quale compito fondamentale </a:t>
                      </a: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 tutela della salute nei luoghi di lavoro attraverso la promozione e il controllo delle condizioni di sicurezza, di igiene e di salute dei lavoratori. 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Organo di vigilanza nella materia generale dell’igiene e sicurezza sul lavoro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143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AZIENDA USL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Impiantistica Antinfortunistica</a:t>
                      </a:r>
                      <a:endParaRPr kumimoji="0" lang="it-IT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Unità che si occupa delle verifiche periodiche di impianti elettrici, di sollevamento, a pressione, ascensori.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4630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DIREZIONE TERRITORIALE DEL LAVORO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(ex Ispettorato del Lavoro)</a:t>
                      </a:r>
                      <a:endParaRPr kumimoji="0" lang="it-IT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Ente del Ministero del Lavoro che si occupa della vigilanza di alcuni aspetti della salute negli ambienti di lavoro : contributivi, e di sicurezza per alcuni comparti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8229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VVF Vigili del Fuoco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Ente competente in materia di prevenzione incendi e lotta antincendio.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Organo di vigilanza in materia di Prevenzione Incendi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400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PROCURA della REPUBBLICA</a:t>
                      </a:r>
                      <a:endParaRPr kumimoji="0" lang="it-IT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10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Ministero della Giustizia Ufficio giudiziario competente per reati penali.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0813"/>
            <a:ext cx="8458200" cy="463550"/>
          </a:xfrm>
          <a:solidFill>
            <a:srgbClr val="FFFF99"/>
          </a:solidFill>
          <a:ln w="12700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it-IT" altLang="it-IT" sz="2400" b="1" dirty="0" smtClean="0">
                <a:solidFill>
                  <a:schemeClr val="tx1"/>
                </a:solidFill>
                <a:latin typeface="Arial" charset="0"/>
              </a:rPr>
              <a:t>ITER </a:t>
            </a:r>
            <a:r>
              <a:rPr lang="it-IT" altLang="it-IT" sz="2400" b="1" dirty="0" err="1" smtClean="0">
                <a:solidFill>
                  <a:schemeClr val="tx1"/>
                </a:solidFill>
                <a:latin typeface="Arial" charset="0"/>
              </a:rPr>
              <a:t>DI</a:t>
            </a:r>
            <a:r>
              <a:rPr lang="it-IT" altLang="it-IT" sz="2400" b="1" dirty="0" smtClean="0">
                <a:solidFill>
                  <a:schemeClr val="tx1"/>
                </a:solidFill>
                <a:latin typeface="Arial" charset="0"/>
              </a:rPr>
              <a:t> UNA ISPEZIONE</a:t>
            </a:r>
            <a:r>
              <a:rPr lang="it-IT" altLang="it-IT" sz="2000" b="1" dirty="0" smtClean="0">
                <a:solidFill>
                  <a:schemeClr val="tx1"/>
                </a:solidFill>
                <a:latin typeface="Arial" charset="0"/>
              </a:rPr>
              <a:t>  </a:t>
            </a:r>
            <a:endParaRPr lang="it-IT" altLang="it-IT" sz="16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0902" name="Rectangle 32"/>
          <p:cNvSpPr>
            <a:spLocks noChangeArrowheads="1"/>
          </p:cNvSpPr>
          <p:nvPr/>
        </p:nvSpPr>
        <p:spPr bwMode="auto">
          <a:xfrm>
            <a:off x="809625" y="836613"/>
            <a:ext cx="7524750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it-IT" altLang="it-IT" sz="1800" b="0">
                <a:ea typeface="Times New Roman" pitchFamily="18" charset="0"/>
                <a:cs typeface="Arial" charset="0"/>
              </a:rPr>
              <a:t>Ispezione in luogo di lavoro per: </a:t>
            </a:r>
          </a:p>
          <a:p>
            <a:pPr algn="ctr">
              <a:tabLst>
                <a:tab pos="228600" algn="l"/>
              </a:tabLst>
            </a:pPr>
            <a:r>
              <a:rPr lang="it-IT" altLang="it-IT" sz="1800" b="0">
                <a:ea typeface="Times New Roman" pitchFamily="18" charset="0"/>
                <a:cs typeface="Arial" charset="0"/>
              </a:rPr>
              <a:t> programmazione – segnalazione - delega della Procura</a:t>
            </a:r>
          </a:p>
        </p:txBody>
      </p:sp>
      <p:sp>
        <p:nvSpPr>
          <p:cNvPr id="80903" name="Rectangle 33"/>
          <p:cNvSpPr>
            <a:spLocks noChangeArrowheads="1"/>
          </p:cNvSpPr>
          <p:nvPr/>
        </p:nvSpPr>
        <p:spPr bwMode="auto">
          <a:xfrm>
            <a:off x="382588" y="1700213"/>
            <a:ext cx="8351837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it-IT" altLang="it-IT" sz="1800" b="0"/>
              <a:t>Controlli di: </a:t>
            </a:r>
          </a:p>
          <a:p>
            <a:pPr algn="ctr">
              <a:tabLst>
                <a:tab pos="228600" algn="l"/>
              </a:tabLst>
            </a:pPr>
            <a:r>
              <a:rPr lang="it-IT" altLang="it-IT" sz="1800" b="0"/>
              <a:t>A) documentazione; B) ambienti; C) macchine – impianti,lavorazioni, ecc</a:t>
            </a:r>
          </a:p>
        </p:txBody>
      </p:sp>
      <p:sp>
        <p:nvSpPr>
          <p:cNvPr id="80904" name="Rectangle 34"/>
          <p:cNvSpPr>
            <a:spLocks noChangeArrowheads="1"/>
          </p:cNvSpPr>
          <p:nvPr/>
        </p:nvSpPr>
        <p:spPr bwMode="auto">
          <a:xfrm>
            <a:off x="755650" y="2933700"/>
            <a:ext cx="1662113" cy="311150"/>
          </a:xfrm>
          <a:prstGeom prst="rect">
            <a:avLst/>
          </a:prstGeom>
          <a:solidFill>
            <a:srgbClr val="00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altLang="it-IT" sz="1400" b="0">
                <a:ea typeface="Times New Roman" pitchFamily="18" charset="0"/>
                <a:cs typeface="Arial" charset="0"/>
              </a:rPr>
              <a:t>ESITO POSITIVO </a:t>
            </a:r>
          </a:p>
        </p:txBody>
      </p:sp>
      <p:sp>
        <p:nvSpPr>
          <p:cNvPr id="80905" name="Rectangle 35"/>
          <p:cNvSpPr>
            <a:spLocks noChangeArrowheads="1"/>
          </p:cNvSpPr>
          <p:nvPr/>
        </p:nvSpPr>
        <p:spPr bwMode="auto">
          <a:xfrm>
            <a:off x="0" y="205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cxnSp>
        <p:nvCxnSpPr>
          <p:cNvPr id="80906" name="AutoShape 43"/>
          <p:cNvCxnSpPr>
            <a:cxnSpLocks noChangeShapeType="1"/>
          </p:cNvCxnSpPr>
          <p:nvPr/>
        </p:nvCxnSpPr>
        <p:spPr bwMode="auto">
          <a:xfrm>
            <a:off x="4572000" y="1484313"/>
            <a:ext cx="0" cy="2222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0907" name="Rectangle 49"/>
          <p:cNvSpPr>
            <a:spLocks noChangeArrowheads="1"/>
          </p:cNvSpPr>
          <p:nvPr/>
        </p:nvSpPr>
        <p:spPr bwMode="auto">
          <a:xfrm>
            <a:off x="3505200" y="2813050"/>
            <a:ext cx="2105025" cy="523875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altLang="it-IT" sz="1400" b="0">
                <a:ea typeface="Times New Roman" pitchFamily="18" charset="0"/>
                <a:cs typeface="Arial" charset="0"/>
              </a:rPr>
              <a:t>ESITO POSITIVO</a:t>
            </a:r>
          </a:p>
          <a:p>
            <a:r>
              <a:rPr lang="it-IT" altLang="it-IT" sz="1400" b="0">
                <a:ea typeface="Times New Roman" pitchFamily="18" charset="0"/>
                <a:cs typeface="Arial" charset="0"/>
              </a:rPr>
              <a:t>CON MIGLIORAMENTI </a:t>
            </a:r>
          </a:p>
        </p:txBody>
      </p:sp>
      <p:sp>
        <p:nvSpPr>
          <p:cNvPr id="80908" name="Rectangle 50"/>
          <p:cNvSpPr>
            <a:spLocks noChangeArrowheads="1"/>
          </p:cNvSpPr>
          <p:nvPr/>
        </p:nvSpPr>
        <p:spPr bwMode="auto">
          <a:xfrm>
            <a:off x="6559550" y="2930525"/>
            <a:ext cx="1692275" cy="311150"/>
          </a:xfrm>
          <a:prstGeom prst="rect">
            <a:avLst/>
          </a:prstGeom>
          <a:solidFill>
            <a:srgbClr val="FF505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altLang="it-IT" sz="1400" b="0">
                <a:ea typeface="Times New Roman" pitchFamily="18" charset="0"/>
                <a:cs typeface="Arial" charset="0"/>
              </a:rPr>
              <a:t>ESITO NEGATIVO</a:t>
            </a:r>
          </a:p>
        </p:txBody>
      </p:sp>
      <p:sp>
        <p:nvSpPr>
          <p:cNvPr id="80909" name="Rectangle 56"/>
          <p:cNvSpPr>
            <a:spLocks noChangeArrowheads="1"/>
          </p:cNvSpPr>
          <p:nvPr/>
        </p:nvSpPr>
        <p:spPr bwMode="auto">
          <a:xfrm>
            <a:off x="3708400" y="6142038"/>
            <a:ext cx="1098550" cy="3111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altLang="it-IT" sz="1400" b="0">
                <a:ea typeface="Times New Roman" pitchFamily="18" charset="0"/>
                <a:cs typeface="Arial" charset="0"/>
              </a:rPr>
              <a:t>FINE ITER </a:t>
            </a:r>
          </a:p>
        </p:txBody>
      </p:sp>
      <p:sp>
        <p:nvSpPr>
          <p:cNvPr id="80910" name="Rectangle 57"/>
          <p:cNvSpPr>
            <a:spLocks noChangeArrowheads="1"/>
          </p:cNvSpPr>
          <p:nvPr/>
        </p:nvSpPr>
        <p:spPr bwMode="auto">
          <a:xfrm>
            <a:off x="3371850" y="3521075"/>
            <a:ext cx="2376488" cy="7366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altLang="it-IT" sz="1400" b="0">
                <a:ea typeface="Times New Roman" pitchFamily="18" charset="0"/>
                <a:cs typeface="Arial" charset="0"/>
              </a:rPr>
              <a:t>VERBALE DISPOSIZIONE </a:t>
            </a:r>
          </a:p>
          <a:p>
            <a:r>
              <a:rPr lang="it-IT" altLang="it-IT" sz="1400" b="0">
                <a:ea typeface="Times New Roman" pitchFamily="18" charset="0"/>
                <a:cs typeface="Arial" charset="0"/>
              </a:rPr>
              <a:t>CON INDICAZIONE</a:t>
            </a:r>
          </a:p>
          <a:p>
            <a:r>
              <a:rPr lang="it-IT" altLang="it-IT" sz="1400" b="0">
                <a:ea typeface="Times New Roman" pitchFamily="18" charset="0"/>
                <a:cs typeface="Arial" charset="0"/>
              </a:rPr>
              <a:t>MIGLIORAMENTI E TEMPI</a:t>
            </a:r>
          </a:p>
        </p:txBody>
      </p:sp>
      <p:sp>
        <p:nvSpPr>
          <p:cNvPr id="80911" name="Rectangle 58"/>
          <p:cNvSpPr>
            <a:spLocks noChangeArrowheads="1"/>
          </p:cNvSpPr>
          <p:nvPr/>
        </p:nvSpPr>
        <p:spPr bwMode="auto">
          <a:xfrm>
            <a:off x="6172200" y="3500438"/>
            <a:ext cx="2473325" cy="9493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altLang="it-IT" sz="1400" b="0">
                <a:ea typeface="Times New Roman" pitchFamily="18" charset="0"/>
                <a:cs typeface="Arial" charset="0"/>
              </a:rPr>
              <a:t>VERBALE PRESCRIZIONE</a:t>
            </a:r>
          </a:p>
          <a:p>
            <a:r>
              <a:rPr lang="it-IT" altLang="it-IT" sz="1400" b="0">
                <a:ea typeface="Times New Roman" pitchFamily="18" charset="0"/>
                <a:cs typeface="Arial" charset="0"/>
              </a:rPr>
              <a:t>CON AMMENDA E </a:t>
            </a:r>
          </a:p>
          <a:p>
            <a:r>
              <a:rPr lang="it-IT" altLang="it-IT" sz="1400" b="0">
                <a:ea typeface="Times New Roman" pitchFamily="18" charset="0"/>
                <a:cs typeface="Arial" charset="0"/>
              </a:rPr>
              <a:t>INDICAZIONI </a:t>
            </a:r>
          </a:p>
          <a:p>
            <a:r>
              <a:rPr lang="it-IT" altLang="it-IT" sz="1400" b="0">
                <a:ea typeface="Times New Roman" pitchFamily="18" charset="0"/>
                <a:cs typeface="Arial" charset="0"/>
              </a:rPr>
              <a:t>PROVVEDIMENTI E TEMPI </a:t>
            </a:r>
          </a:p>
        </p:txBody>
      </p:sp>
      <p:sp>
        <p:nvSpPr>
          <p:cNvPr id="80912" name="Rectangle 59"/>
          <p:cNvSpPr>
            <a:spLocks noChangeArrowheads="1"/>
          </p:cNvSpPr>
          <p:nvPr/>
        </p:nvSpPr>
        <p:spPr bwMode="auto">
          <a:xfrm>
            <a:off x="4332288" y="4845050"/>
            <a:ext cx="3336925" cy="5222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altLang="it-IT" sz="1400" b="0">
                <a:ea typeface="Times New Roman" pitchFamily="18" charset="0"/>
                <a:cs typeface="Arial" charset="0"/>
              </a:rPr>
              <a:t>ISPEZIONE IN AZIENDA </a:t>
            </a:r>
          </a:p>
          <a:p>
            <a:r>
              <a:rPr lang="it-IT" altLang="it-IT" sz="1400" b="0">
                <a:ea typeface="Times New Roman" pitchFamily="18" charset="0"/>
                <a:cs typeface="Arial" charset="0"/>
              </a:rPr>
              <a:t>PER VERIFICA ATTUAZIONE MISURE</a:t>
            </a:r>
          </a:p>
        </p:txBody>
      </p:sp>
      <p:sp>
        <p:nvSpPr>
          <p:cNvPr id="80913" name="Rectangle 60"/>
          <p:cNvSpPr>
            <a:spLocks noChangeArrowheads="1"/>
          </p:cNvSpPr>
          <p:nvPr/>
        </p:nvSpPr>
        <p:spPr bwMode="auto">
          <a:xfrm>
            <a:off x="6372225" y="5732463"/>
            <a:ext cx="2473325" cy="3111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altLang="it-IT" sz="1400" b="0">
                <a:ea typeface="Times New Roman" pitchFamily="18" charset="0"/>
                <a:cs typeface="Arial" charset="0"/>
              </a:rPr>
              <a:t>PAGAMENTO AMMENDA</a:t>
            </a:r>
          </a:p>
        </p:txBody>
      </p:sp>
      <p:cxnSp>
        <p:nvCxnSpPr>
          <p:cNvPr id="80914" name="Connettore 4 3"/>
          <p:cNvCxnSpPr>
            <a:cxnSpLocks noChangeShapeType="1"/>
            <a:endCxn id="80904" idx="0"/>
          </p:cNvCxnSpPr>
          <p:nvPr/>
        </p:nvCxnSpPr>
        <p:spPr bwMode="auto">
          <a:xfrm rot="10800000" flipV="1">
            <a:off x="1587500" y="2571750"/>
            <a:ext cx="2878138" cy="361950"/>
          </a:xfrm>
          <a:prstGeom prst="bentConnector2">
            <a:avLst/>
          </a:prstGeom>
          <a:noFill/>
          <a:ln w="12700" algn="ctr">
            <a:noFill/>
            <a:round/>
            <a:headEnd/>
            <a:tailEnd type="arrow" w="med" len="med"/>
          </a:ln>
        </p:spPr>
      </p:cxnSp>
      <p:cxnSp>
        <p:nvCxnSpPr>
          <p:cNvPr id="80915" name="Connettore 4 11"/>
          <p:cNvCxnSpPr>
            <a:cxnSpLocks noChangeShapeType="1"/>
            <a:stCxn id="80903" idx="2"/>
            <a:endCxn id="80904" idx="0"/>
          </p:cNvCxnSpPr>
          <p:nvPr/>
        </p:nvCxnSpPr>
        <p:spPr bwMode="auto">
          <a:xfrm rot="5400000">
            <a:off x="2777331" y="1151732"/>
            <a:ext cx="592137" cy="2971800"/>
          </a:xfrm>
          <a:prstGeom prst="bentConnector3">
            <a:avLst>
              <a:gd name="adj1" fmla="val 38741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107763" dir="2700000" sx="999" sy="999" algn="ctr" rotWithShape="0">
              <a:schemeClr val="bg1"/>
            </a:outerShdw>
          </a:effectLst>
        </p:spPr>
      </p:cxnSp>
      <p:cxnSp>
        <p:nvCxnSpPr>
          <p:cNvPr id="80916" name="Connettore 4 15"/>
          <p:cNvCxnSpPr>
            <a:cxnSpLocks noChangeShapeType="1"/>
          </p:cNvCxnSpPr>
          <p:nvPr/>
        </p:nvCxnSpPr>
        <p:spPr bwMode="auto">
          <a:xfrm rot="5400000">
            <a:off x="4344194" y="3467894"/>
            <a:ext cx="355600" cy="93662"/>
          </a:xfrm>
          <a:prstGeom prst="bentConnector3">
            <a:avLst>
              <a:gd name="adj1" fmla="val 50000"/>
            </a:avLst>
          </a:prstGeom>
          <a:noFill/>
          <a:ln w="12700" algn="ctr">
            <a:noFill/>
            <a:round/>
            <a:headEnd/>
            <a:tailEnd type="arrow" w="med" len="med"/>
          </a:ln>
        </p:spPr>
      </p:cxnSp>
      <p:cxnSp>
        <p:nvCxnSpPr>
          <p:cNvPr id="80917" name="Connettore 4 17"/>
          <p:cNvCxnSpPr>
            <a:cxnSpLocks noChangeShapeType="1"/>
            <a:stCxn id="80907" idx="2"/>
            <a:endCxn id="80910" idx="0"/>
          </p:cNvCxnSpPr>
          <p:nvPr/>
        </p:nvCxnSpPr>
        <p:spPr bwMode="auto">
          <a:xfrm rot="16200000" flipH="1">
            <a:off x="4467225" y="3429000"/>
            <a:ext cx="184150" cy="0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0918" name="Connettore 4 24"/>
          <p:cNvCxnSpPr>
            <a:cxnSpLocks noChangeShapeType="1"/>
            <a:stCxn id="80910" idx="2"/>
            <a:endCxn id="80912" idx="0"/>
          </p:cNvCxnSpPr>
          <p:nvPr/>
        </p:nvCxnSpPr>
        <p:spPr bwMode="auto">
          <a:xfrm rot="16200000" flipH="1">
            <a:off x="4986337" y="3830638"/>
            <a:ext cx="587375" cy="1441450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0919" name="Connettore 4 26"/>
          <p:cNvCxnSpPr>
            <a:cxnSpLocks noChangeShapeType="1"/>
            <a:stCxn id="80908" idx="2"/>
            <a:endCxn id="80911" idx="0"/>
          </p:cNvCxnSpPr>
          <p:nvPr/>
        </p:nvCxnSpPr>
        <p:spPr bwMode="auto">
          <a:xfrm rot="16200000" flipH="1">
            <a:off x="7277894" y="3369469"/>
            <a:ext cx="258763" cy="3175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0920" name="Connettore 4 28"/>
          <p:cNvCxnSpPr>
            <a:cxnSpLocks noChangeShapeType="1"/>
            <a:stCxn id="80911" idx="2"/>
            <a:endCxn id="80912" idx="0"/>
          </p:cNvCxnSpPr>
          <p:nvPr/>
        </p:nvCxnSpPr>
        <p:spPr bwMode="auto">
          <a:xfrm rot="5400000">
            <a:off x="6507163" y="3943350"/>
            <a:ext cx="395287" cy="1408113"/>
          </a:xfrm>
          <a:prstGeom prst="bentConnector3">
            <a:avLst>
              <a:gd name="adj1" fmla="val 28046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0921" name="Connettore 4 30"/>
          <p:cNvCxnSpPr>
            <a:cxnSpLocks noChangeShapeType="1"/>
            <a:stCxn id="80912" idx="2"/>
            <a:endCxn id="80913" idx="0"/>
          </p:cNvCxnSpPr>
          <p:nvPr/>
        </p:nvCxnSpPr>
        <p:spPr bwMode="auto">
          <a:xfrm rot="16200000" flipH="1">
            <a:off x="6622256" y="4745832"/>
            <a:ext cx="365125" cy="1608138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0922" name="Connettore 4 83992"/>
          <p:cNvCxnSpPr>
            <a:cxnSpLocks noChangeShapeType="1"/>
            <a:stCxn id="80904" idx="2"/>
            <a:endCxn id="80909" idx="0"/>
          </p:cNvCxnSpPr>
          <p:nvPr/>
        </p:nvCxnSpPr>
        <p:spPr bwMode="auto">
          <a:xfrm rot="16200000" flipH="1">
            <a:off x="1473994" y="3358356"/>
            <a:ext cx="2897188" cy="2670175"/>
          </a:xfrm>
          <a:prstGeom prst="bentConnector3">
            <a:avLst>
              <a:gd name="adj1" fmla="val 79384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0923" name="Connettore 4 83999"/>
          <p:cNvCxnSpPr>
            <a:cxnSpLocks noChangeShapeType="1"/>
            <a:endCxn id="80908" idx="0"/>
          </p:cNvCxnSpPr>
          <p:nvPr/>
        </p:nvCxnSpPr>
        <p:spPr bwMode="auto">
          <a:xfrm>
            <a:off x="4572000" y="2571750"/>
            <a:ext cx="2833688" cy="358775"/>
          </a:xfrm>
          <a:prstGeom prst="bentConnector2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0924" name="Connettore 4 84001"/>
          <p:cNvCxnSpPr>
            <a:cxnSpLocks noChangeShapeType="1"/>
            <a:endCxn id="80907" idx="0"/>
          </p:cNvCxnSpPr>
          <p:nvPr/>
        </p:nvCxnSpPr>
        <p:spPr bwMode="auto">
          <a:xfrm rot="16200000" flipH="1">
            <a:off x="4437063" y="2692400"/>
            <a:ext cx="241300" cy="0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0925" name="Connettore 2 84026"/>
          <p:cNvCxnSpPr>
            <a:cxnSpLocks noChangeShapeType="1"/>
            <a:stCxn id="80913" idx="1"/>
          </p:cNvCxnSpPr>
          <p:nvPr/>
        </p:nvCxnSpPr>
        <p:spPr bwMode="auto">
          <a:xfrm flipH="1">
            <a:off x="4257675" y="5888038"/>
            <a:ext cx="211455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0926" name="Connettore 2 84028"/>
          <p:cNvCxnSpPr>
            <a:cxnSpLocks noChangeShapeType="1"/>
          </p:cNvCxnSpPr>
          <p:nvPr/>
        </p:nvCxnSpPr>
        <p:spPr bwMode="auto">
          <a:xfrm flipH="1">
            <a:off x="4257675" y="5549900"/>
            <a:ext cx="1743075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4988" y="1489075"/>
            <a:ext cx="5491333" cy="311709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488950" y="533400"/>
            <a:ext cx="8039100" cy="673100"/>
          </a:xfrm>
          <a:prstGeom prst="rect">
            <a:avLst/>
          </a:prstGeom>
          <a:solidFill>
            <a:srgbClr val="FFFF99"/>
          </a:solidFill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43571" dir="2700000" algn="ctr" rotWithShape="0">
              <a:srgbClr val="C0C0C0"/>
            </a:outerShdw>
          </a:effectLst>
        </p:spPr>
        <p:txBody>
          <a:bodyPr wrap="square" lIns="92150" tIns="46075" rIns="92150" bIns="46075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4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D. Lgs.  09.04.08   n. 81</a:t>
            </a:r>
          </a:p>
        </p:txBody>
      </p:sp>
      <p:sp>
        <p:nvSpPr>
          <p:cNvPr id="125" name="Shape 125"/>
          <p:cNvSpPr/>
          <p:nvPr/>
        </p:nvSpPr>
        <p:spPr>
          <a:xfrm>
            <a:off x="762000" y="4699000"/>
            <a:ext cx="7731125" cy="1493838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43571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635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000" b="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2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TUTELA DELLA SALUTE E DELLA SICUREZZA NEI LUOGHI DI LAVORO</a:t>
            </a:r>
            <a:r>
              <a:rPr lang="it-IT" sz="26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-165100" algn="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600" b="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23850" y="2205038"/>
            <a:ext cx="1752600" cy="46672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altLang="it-IT" sz="2400" b="0"/>
              <a:t>AMMENDA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323850" y="1595438"/>
            <a:ext cx="3671888" cy="46672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altLang="it-IT" sz="2400" b="0"/>
              <a:t>ARRESTO O AMMENDA </a:t>
            </a:r>
          </a:p>
        </p:txBody>
      </p:sp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2597150" cy="46672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altLang="it-IT" sz="2400" b="0"/>
              <a:t>SOLO ARRESTO</a:t>
            </a:r>
          </a:p>
        </p:txBody>
      </p:sp>
      <p:sp>
        <p:nvSpPr>
          <p:cNvPr id="81925" name="Text Box 6"/>
          <p:cNvSpPr txBox="1">
            <a:spLocks noChangeArrowheads="1"/>
          </p:cNvSpPr>
          <p:nvPr/>
        </p:nvSpPr>
        <p:spPr bwMode="auto">
          <a:xfrm>
            <a:off x="323850" y="2997200"/>
            <a:ext cx="6373813" cy="46672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altLang="it-IT" sz="2400" b="0"/>
              <a:t>SANZIONE AMMINISTRATIVA PECUNIARIA</a:t>
            </a:r>
          </a:p>
        </p:txBody>
      </p:sp>
      <p:sp>
        <p:nvSpPr>
          <p:cNvPr id="81926" name="Text Box 7"/>
          <p:cNvSpPr txBox="1">
            <a:spLocks noChangeArrowheads="1"/>
          </p:cNvSpPr>
          <p:nvPr/>
        </p:nvSpPr>
        <p:spPr bwMode="auto">
          <a:xfrm>
            <a:off x="250825" y="4508500"/>
            <a:ext cx="7167563" cy="46672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altLang="it-IT" sz="2400" b="0"/>
              <a:t>SOSPENSIONE DI ATTIVITA’ IMPRENDITORIALE</a:t>
            </a:r>
          </a:p>
        </p:txBody>
      </p:sp>
      <p:sp>
        <p:nvSpPr>
          <p:cNvPr id="81927" name="Text Box 8"/>
          <p:cNvSpPr txBox="1">
            <a:spLocks noChangeArrowheads="1"/>
          </p:cNvSpPr>
          <p:nvPr/>
        </p:nvSpPr>
        <p:spPr bwMode="auto">
          <a:xfrm>
            <a:off x="250825" y="5229225"/>
            <a:ext cx="8526463" cy="46672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altLang="it-IT" sz="2400" b="0"/>
              <a:t>SOSPENSIONE TITOLI ABILITATIVI (concessione edilizia…)</a:t>
            </a:r>
          </a:p>
        </p:txBody>
      </p:sp>
      <p:sp>
        <p:nvSpPr>
          <p:cNvPr id="8192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0813"/>
            <a:ext cx="8458200" cy="463550"/>
          </a:xfrm>
          <a:solidFill>
            <a:srgbClr val="FFFF99"/>
          </a:solidFill>
          <a:ln w="12700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it-IT" altLang="it-IT" sz="2400" b="1" dirty="0" smtClean="0">
                <a:solidFill>
                  <a:schemeClr val="tx1"/>
                </a:solidFill>
                <a:latin typeface="Arial" charset="0"/>
              </a:rPr>
              <a:t>TIPOLOGIE </a:t>
            </a:r>
            <a:r>
              <a:rPr lang="it-IT" altLang="it-IT" sz="2400" b="1" dirty="0" err="1" smtClean="0">
                <a:solidFill>
                  <a:schemeClr val="tx1"/>
                </a:solidFill>
                <a:latin typeface="Arial" charset="0"/>
              </a:rPr>
              <a:t>DI</a:t>
            </a:r>
            <a:r>
              <a:rPr lang="it-IT" altLang="it-IT" sz="2400" b="1" dirty="0" smtClean="0">
                <a:solidFill>
                  <a:schemeClr val="tx1"/>
                </a:solidFill>
                <a:latin typeface="Arial" charset="0"/>
              </a:rPr>
              <a:t> SANZIONI E PROVVEDIMENTI</a:t>
            </a:r>
            <a:r>
              <a:rPr lang="it-IT" altLang="it-IT" sz="2000" b="1" dirty="0" smtClean="0">
                <a:solidFill>
                  <a:schemeClr val="tx1"/>
                </a:solidFill>
                <a:latin typeface="Arial" charset="0"/>
              </a:rPr>
              <a:t>  </a:t>
            </a:r>
            <a:endParaRPr lang="it-IT" altLang="it-IT" sz="1600" b="1" dirty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4392613" y="53975"/>
            <a:ext cx="4152900" cy="1130300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4392613" y="2143125"/>
            <a:ext cx="4152900" cy="1054100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4392613" y="1247775"/>
            <a:ext cx="4152900" cy="844550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4403725" y="3235325"/>
            <a:ext cx="4152900" cy="1073150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4392613" y="4348163"/>
            <a:ext cx="4152900" cy="998537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5843588" y="1217613"/>
            <a:ext cx="1217612" cy="366712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TITOLO II</a:t>
            </a:r>
          </a:p>
        </p:txBody>
      </p:sp>
      <p:sp>
        <p:nvSpPr>
          <p:cNvPr id="139" name="Shape 139"/>
          <p:cNvSpPr/>
          <p:nvPr/>
        </p:nvSpPr>
        <p:spPr>
          <a:xfrm>
            <a:off x="5183188" y="1519238"/>
            <a:ext cx="2403475" cy="366712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LUOGHI DI LAVORO</a:t>
            </a:r>
          </a:p>
        </p:txBody>
      </p:sp>
      <p:sp>
        <p:nvSpPr>
          <p:cNvPr id="140" name="Shape 140"/>
          <p:cNvSpPr/>
          <p:nvPr/>
        </p:nvSpPr>
        <p:spPr>
          <a:xfrm>
            <a:off x="5810250" y="2112963"/>
            <a:ext cx="1282700" cy="366712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TITOLO III</a:t>
            </a:r>
          </a:p>
        </p:txBody>
      </p:sp>
      <p:sp>
        <p:nvSpPr>
          <p:cNvPr id="141" name="Shape 141"/>
          <p:cNvSpPr/>
          <p:nvPr/>
        </p:nvSpPr>
        <p:spPr>
          <a:xfrm>
            <a:off x="4492625" y="2336800"/>
            <a:ext cx="3992563" cy="641350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USO DELLE</a:t>
            </a:r>
          </a:p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ATTREZZATURE DI LAVORO E DPI</a:t>
            </a:r>
          </a:p>
        </p:txBody>
      </p:sp>
      <p:sp>
        <p:nvSpPr>
          <p:cNvPr id="142" name="Shape 142"/>
          <p:cNvSpPr/>
          <p:nvPr/>
        </p:nvSpPr>
        <p:spPr>
          <a:xfrm>
            <a:off x="5683250" y="3235325"/>
            <a:ext cx="1306513" cy="366713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TITOLO IV</a:t>
            </a:r>
          </a:p>
        </p:txBody>
      </p:sp>
      <p:sp>
        <p:nvSpPr>
          <p:cNvPr id="143" name="Shape 143"/>
          <p:cNvSpPr/>
          <p:nvPr/>
        </p:nvSpPr>
        <p:spPr>
          <a:xfrm>
            <a:off x="4387850" y="3484563"/>
            <a:ext cx="4038600" cy="366712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CANTIERI TEMPORANEI O MOBILI</a:t>
            </a:r>
          </a:p>
        </p:txBody>
      </p:sp>
      <p:sp>
        <p:nvSpPr>
          <p:cNvPr id="144" name="Shape 144"/>
          <p:cNvSpPr/>
          <p:nvPr/>
        </p:nvSpPr>
        <p:spPr>
          <a:xfrm>
            <a:off x="5753100" y="4356100"/>
            <a:ext cx="1243013" cy="366713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TITOLO V</a:t>
            </a:r>
          </a:p>
        </p:txBody>
      </p:sp>
      <p:sp>
        <p:nvSpPr>
          <p:cNvPr id="145" name="Shape 145"/>
          <p:cNvSpPr/>
          <p:nvPr/>
        </p:nvSpPr>
        <p:spPr>
          <a:xfrm>
            <a:off x="4419600" y="4581525"/>
            <a:ext cx="4038600" cy="641350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SEGNALETICA DI SALUTE E SICUREZZA SUL LAVORO</a:t>
            </a:r>
          </a:p>
        </p:txBody>
      </p:sp>
      <p:sp>
        <p:nvSpPr>
          <p:cNvPr id="146" name="Shape 146"/>
          <p:cNvSpPr/>
          <p:nvPr/>
        </p:nvSpPr>
        <p:spPr>
          <a:xfrm>
            <a:off x="5867400" y="109538"/>
            <a:ext cx="1154113" cy="366712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TITOLO I</a:t>
            </a:r>
          </a:p>
        </p:txBody>
      </p:sp>
      <p:sp>
        <p:nvSpPr>
          <p:cNvPr id="147" name="Shape 147"/>
          <p:cNvSpPr/>
          <p:nvPr/>
        </p:nvSpPr>
        <p:spPr>
          <a:xfrm>
            <a:off x="3835400" y="6324600"/>
            <a:ext cx="346075" cy="374650"/>
          </a:xfrm>
          <a:prstGeom prst="downArrow">
            <a:avLst>
              <a:gd name="adj1" fmla="val 50000"/>
              <a:gd name="adj2" fmla="val 54133"/>
            </a:avLst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4644008" y="332656"/>
            <a:ext cx="3757612" cy="641350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PRINCIPI COMUNI</a:t>
            </a:r>
          </a:p>
          <a:p>
            <a:pPr marL="0" marR="0" lvl="0" indent="-1143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Contenuti Formazione Generale</a:t>
            </a:r>
          </a:p>
        </p:txBody>
      </p:sp>
      <p:sp>
        <p:nvSpPr>
          <p:cNvPr id="149" name="Shape 149"/>
          <p:cNvSpPr/>
          <p:nvPr/>
        </p:nvSpPr>
        <p:spPr>
          <a:xfrm>
            <a:off x="539552" y="3717032"/>
            <a:ext cx="2898775" cy="915987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TUTELA DELLA SALUTE E DELLA SICUREZZA NEI LUOGHI DI LAVORO</a:t>
            </a:r>
          </a:p>
        </p:txBody>
      </p:sp>
      <p:sp>
        <p:nvSpPr>
          <p:cNvPr id="150" name="Shape 150"/>
          <p:cNvSpPr/>
          <p:nvPr/>
        </p:nvSpPr>
        <p:spPr>
          <a:xfrm>
            <a:off x="179512" y="1628800"/>
            <a:ext cx="3529013" cy="1385722"/>
          </a:xfrm>
          <a:prstGeom prst="rect">
            <a:avLst/>
          </a:prstGeom>
          <a:solidFill>
            <a:srgbClr val="FFFF99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32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D.Lgs. 81/08</a:t>
            </a:r>
            <a:r>
              <a:rPr lang="it-IT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-203200" algn="ctr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None/>
            </a:pPr>
            <a:r>
              <a:rPr lang="it-IT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 Titoli  306 Articoli  51 Allegati</a:t>
            </a:r>
          </a:p>
        </p:txBody>
      </p:sp>
      <p:cxnSp>
        <p:nvCxnSpPr>
          <p:cNvPr id="151" name="Shape 151"/>
          <p:cNvCxnSpPr>
            <a:stCxn id="150" idx="3"/>
            <a:endCxn id="133" idx="1"/>
          </p:cNvCxnSpPr>
          <p:nvPr/>
        </p:nvCxnSpPr>
        <p:spPr>
          <a:xfrm rot="10800000" flipH="1">
            <a:off x="3708525" y="619161"/>
            <a:ext cx="684000" cy="1702500"/>
          </a:xfrm>
          <a:prstGeom prst="bentConnector3">
            <a:avLst>
              <a:gd name="adj1" fmla="val 50006"/>
            </a:avLst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52" name="Shape 152"/>
          <p:cNvCxnSpPr>
            <a:stCxn id="150" idx="3"/>
            <a:endCxn id="135" idx="1"/>
          </p:cNvCxnSpPr>
          <p:nvPr/>
        </p:nvCxnSpPr>
        <p:spPr>
          <a:xfrm rot="10800000" flipH="1">
            <a:off x="3708525" y="1670061"/>
            <a:ext cx="684000" cy="651600"/>
          </a:xfrm>
          <a:prstGeom prst="bentConnector3">
            <a:avLst>
              <a:gd name="adj1" fmla="val 50006"/>
            </a:avLst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53" name="Shape 153"/>
          <p:cNvCxnSpPr>
            <a:stCxn id="150" idx="3"/>
            <a:endCxn id="134" idx="1"/>
          </p:cNvCxnSpPr>
          <p:nvPr/>
        </p:nvCxnSpPr>
        <p:spPr>
          <a:xfrm>
            <a:off x="3708525" y="2321661"/>
            <a:ext cx="684000" cy="348600"/>
          </a:xfrm>
          <a:prstGeom prst="bentConnector3">
            <a:avLst>
              <a:gd name="adj1" fmla="val 50006"/>
            </a:avLst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54" name="Shape 154"/>
          <p:cNvCxnSpPr>
            <a:stCxn id="150" idx="3"/>
            <a:endCxn id="143" idx="1"/>
          </p:cNvCxnSpPr>
          <p:nvPr/>
        </p:nvCxnSpPr>
        <p:spPr>
          <a:xfrm>
            <a:off x="3708525" y="2321661"/>
            <a:ext cx="679200" cy="1346400"/>
          </a:xfrm>
          <a:prstGeom prst="bentConnector3">
            <a:avLst>
              <a:gd name="adj1" fmla="val 50009"/>
            </a:avLst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55" name="Shape 155"/>
          <p:cNvCxnSpPr>
            <a:stCxn id="150" idx="3"/>
            <a:endCxn id="137" idx="1"/>
          </p:cNvCxnSpPr>
          <p:nvPr/>
        </p:nvCxnSpPr>
        <p:spPr>
          <a:xfrm>
            <a:off x="3708525" y="2321661"/>
            <a:ext cx="684000" cy="2525700"/>
          </a:xfrm>
          <a:prstGeom prst="bentConnector3">
            <a:avLst>
              <a:gd name="adj1" fmla="val 50006"/>
            </a:avLst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156" name="Shape 156"/>
          <p:cNvSpPr/>
          <p:nvPr/>
        </p:nvSpPr>
        <p:spPr>
          <a:xfrm>
            <a:off x="4394200" y="5384800"/>
            <a:ext cx="4152900" cy="1073150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5616575" y="5411788"/>
            <a:ext cx="1306513" cy="366712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TITOLO VI</a:t>
            </a:r>
          </a:p>
        </p:txBody>
      </p:sp>
      <p:sp>
        <p:nvSpPr>
          <p:cNvPr id="158" name="Shape 158"/>
          <p:cNvSpPr/>
          <p:nvPr/>
        </p:nvSpPr>
        <p:spPr>
          <a:xfrm>
            <a:off x="4775200" y="5618163"/>
            <a:ext cx="3533775" cy="915987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MOVIMENTAZIONE MANUALE </a:t>
            </a:r>
          </a:p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DEI CARICHI</a:t>
            </a:r>
          </a:p>
          <a:p>
            <a:pPr marL="0" marR="0" lvl="0" indent="-1143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8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Shape 159"/>
          <p:cNvCxnSpPr>
            <a:stCxn id="150" idx="3"/>
            <a:endCxn id="156" idx="1"/>
          </p:cNvCxnSpPr>
          <p:nvPr/>
        </p:nvCxnSpPr>
        <p:spPr>
          <a:xfrm>
            <a:off x="3708525" y="2321661"/>
            <a:ext cx="685800" cy="3599700"/>
          </a:xfrm>
          <a:prstGeom prst="bentConnector3">
            <a:avLst>
              <a:gd name="adj1" fmla="val 49991"/>
            </a:avLst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60" name="Shape 160"/>
          <p:cNvCxnSpPr/>
          <p:nvPr/>
        </p:nvCxnSpPr>
        <p:spPr>
          <a:xfrm rot="-5400000" flipH="1">
            <a:off x="2189975" y="4502925"/>
            <a:ext cx="3267000" cy="376200"/>
          </a:xfrm>
          <a:prstGeom prst="bentConnector2">
            <a:avLst/>
          </a:prstGeom>
          <a:noFill/>
          <a:ln w="12600" cap="sq" cmpd="sng">
            <a:solidFill>
              <a:srgbClr val="000000"/>
            </a:solidFill>
            <a:prstDash val="dash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4392613" y="53975"/>
            <a:ext cx="4152900" cy="1130300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4392613" y="2143125"/>
            <a:ext cx="4152900" cy="1054100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4392613" y="1247775"/>
            <a:ext cx="4152900" cy="844550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4403725" y="3235325"/>
            <a:ext cx="4152900" cy="1073150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4392613" y="4348163"/>
            <a:ext cx="4152900" cy="998537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5843588" y="1217613"/>
            <a:ext cx="1435100" cy="366712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TITOLO VIII</a:t>
            </a:r>
          </a:p>
        </p:txBody>
      </p:sp>
      <p:sp>
        <p:nvSpPr>
          <p:cNvPr id="174" name="Shape 174"/>
          <p:cNvSpPr/>
          <p:nvPr/>
        </p:nvSpPr>
        <p:spPr>
          <a:xfrm>
            <a:off x="5694363" y="1519238"/>
            <a:ext cx="1755775" cy="366712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AGENTI FISICI</a:t>
            </a:r>
          </a:p>
        </p:txBody>
      </p:sp>
      <p:sp>
        <p:nvSpPr>
          <p:cNvPr id="175" name="Shape 175"/>
          <p:cNvSpPr/>
          <p:nvPr/>
        </p:nvSpPr>
        <p:spPr>
          <a:xfrm>
            <a:off x="5797550" y="2112963"/>
            <a:ext cx="1306513" cy="366712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TITOLO IX</a:t>
            </a:r>
          </a:p>
        </p:txBody>
      </p:sp>
      <p:sp>
        <p:nvSpPr>
          <p:cNvPr id="176" name="Shape 176"/>
          <p:cNvSpPr/>
          <p:nvPr/>
        </p:nvSpPr>
        <p:spPr>
          <a:xfrm>
            <a:off x="4994275" y="2336800"/>
            <a:ext cx="2987675" cy="366713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SOSTANZE PERICOLOSE</a:t>
            </a:r>
          </a:p>
        </p:txBody>
      </p:sp>
      <p:sp>
        <p:nvSpPr>
          <p:cNvPr id="177" name="Shape 177"/>
          <p:cNvSpPr/>
          <p:nvPr/>
        </p:nvSpPr>
        <p:spPr>
          <a:xfrm>
            <a:off x="5683250" y="3235325"/>
            <a:ext cx="1243013" cy="366713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TITOLO X</a:t>
            </a:r>
          </a:p>
        </p:txBody>
      </p:sp>
      <p:sp>
        <p:nvSpPr>
          <p:cNvPr id="178" name="Shape 178"/>
          <p:cNvSpPr/>
          <p:nvPr/>
        </p:nvSpPr>
        <p:spPr>
          <a:xfrm>
            <a:off x="4387850" y="3484563"/>
            <a:ext cx="4038600" cy="641350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ESPOSIZIONE AD AGENTI BIOLOGICI</a:t>
            </a:r>
          </a:p>
        </p:txBody>
      </p:sp>
      <p:sp>
        <p:nvSpPr>
          <p:cNvPr id="179" name="Shape 179"/>
          <p:cNvSpPr/>
          <p:nvPr/>
        </p:nvSpPr>
        <p:spPr>
          <a:xfrm>
            <a:off x="5753100" y="4356100"/>
            <a:ext cx="1306513" cy="366713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TITOLO XI</a:t>
            </a:r>
          </a:p>
        </p:txBody>
      </p:sp>
      <p:sp>
        <p:nvSpPr>
          <p:cNvPr id="180" name="Shape 180"/>
          <p:cNvSpPr/>
          <p:nvPr/>
        </p:nvSpPr>
        <p:spPr>
          <a:xfrm>
            <a:off x="4419600" y="4581525"/>
            <a:ext cx="4038600" cy="641350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PROTEZIONE DA ATMOSFERE ESPLOSIVE</a:t>
            </a:r>
          </a:p>
        </p:txBody>
      </p:sp>
      <p:sp>
        <p:nvSpPr>
          <p:cNvPr id="181" name="Shape 181"/>
          <p:cNvSpPr/>
          <p:nvPr/>
        </p:nvSpPr>
        <p:spPr>
          <a:xfrm>
            <a:off x="5881688" y="0"/>
            <a:ext cx="1371600" cy="366713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TITOLO VII</a:t>
            </a:r>
          </a:p>
        </p:txBody>
      </p:sp>
      <p:sp>
        <p:nvSpPr>
          <p:cNvPr id="182" name="Shape 182"/>
          <p:cNvSpPr/>
          <p:nvPr/>
        </p:nvSpPr>
        <p:spPr>
          <a:xfrm>
            <a:off x="3835400" y="6324600"/>
            <a:ext cx="346075" cy="374650"/>
          </a:xfrm>
          <a:prstGeom prst="downArrow">
            <a:avLst>
              <a:gd name="adj1" fmla="val 50000"/>
              <a:gd name="adj2" fmla="val 54133"/>
            </a:avLst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4662488" y="304800"/>
            <a:ext cx="3757612" cy="647058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ATTREZZATURE MUNITE DI VIDEOTERMINALI</a:t>
            </a:r>
          </a:p>
        </p:txBody>
      </p:sp>
      <p:sp>
        <p:nvSpPr>
          <p:cNvPr id="184" name="Shape 184"/>
          <p:cNvSpPr/>
          <p:nvPr/>
        </p:nvSpPr>
        <p:spPr>
          <a:xfrm>
            <a:off x="179388" y="3757613"/>
            <a:ext cx="2898775" cy="915987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TUTELA DELLA SALUTE E DELLA SICUREZZA NEI LUOGHI DI LAVORO</a:t>
            </a:r>
          </a:p>
        </p:txBody>
      </p:sp>
      <p:sp>
        <p:nvSpPr>
          <p:cNvPr id="185" name="Shape 185"/>
          <p:cNvSpPr/>
          <p:nvPr/>
        </p:nvSpPr>
        <p:spPr>
          <a:xfrm>
            <a:off x="104775" y="2760663"/>
            <a:ext cx="3529013" cy="579437"/>
          </a:xfrm>
          <a:prstGeom prst="rect">
            <a:avLst/>
          </a:prstGeom>
          <a:solidFill>
            <a:srgbClr val="FFFF99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32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D.Lgs. 81/08</a:t>
            </a:r>
          </a:p>
        </p:txBody>
      </p:sp>
      <p:cxnSp>
        <p:nvCxnSpPr>
          <p:cNvPr id="186" name="Shape 186"/>
          <p:cNvCxnSpPr>
            <a:stCxn id="185" idx="3"/>
            <a:endCxn id="168" idx="1"/>
          </p:cNvCxnSpPr>
          <p:nvPr/>
        </p:nvCxnSpPr>
        <p:spPr>
          <a:xfrm rot="10800000" flipH="1">
            <a:off x="3633788" y="619182"/>
            <a:ext cx="758700" cy="2431200"/>
          </a:xfrm>
          <a:prstGeom prst="bentConnector3">
            <a:avLst>
              <a:gd name="adj1" fmla="val 55037"/>
            </a:avLst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87" name="Shape 187"/>
          <p:cNvCxnSpPr>
            <a:stCxn id="185" idx="3"/>
            <a:endCxn id="170" idx="1"/>
          </p:cNvCxnSpPr>
          <p:nvPr/>
        </p:nvCxnSpPr>
        <p:spPr>
          <a:xfrm rot="10800000" flipH="1">
            <a:off x="3633788" y="1670082"/>
            <a:ext cx="758700" cy="1380300"/>
          </a:xfrm>
          <a:prstGeom prst="bentConnector3">
            <a:avLst>
              <a:gd name="adj1" fmla="val 55037"/>
            </a:avLst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88" name="Shape 188"/>
          <p:cNvCxnSpPr>
            <a:stCxn id="185" idx="3"/>
            <a:endCxn id="169" idx="1"/>
          </p:cNvCxnSpPr>
          <p:nvPr/>
        </p:nvCxnSpPr>
        <p:spPr>
          <a:xfrm rot="10800000" flipH="1">
            <a:off x="3633788" y="2670282"/>
            <a:ext cx="758700" cy="380100"/>
          </a:xfrm>
          <a:prstGeom prst="bentConnector3">
            <a:avLst>
              <a:gd name="adj1" fmla="val 55037"/>
            </a:avLst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89" name="Shape 189"/>
          <p:cNvCxnSpPr>
            <a:stCxn id="185" idx="3"/>
            <a:endCxn id="178" idx="1"/>
          </p:cNvCxnSpPr>
          <p:nvPr/>
        </p:nvCxnSpPr>
        <p:spPr>
          <a:xfrm>
            <a:off x="3633788" y="3050382"/>
            <a:ext cx="754200" cy="754800"/>
          </a:xfrm>
          <a:prstGeom prst="bentConnector3">
            <a:avLst>
              <a:gd name="adj1" fmla="val 55430"/>
            </a:avLst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90" name="Shape 190"/>
          <p:cNvCxnSpPr>
            <a:stCxn id="185" idx="3"/>
            <a:endCxn id="172" idx="1"/>
          </p:cNvCxnSpPr>
          <p:nvPr/>
        </p:nvCxnSpPr>
        <p:spPr>
          <a:xfrm>
            <a:off x="3633788" y="3050382"/>
            <a:ext cx="758700" cy="1797000"/>
          </a:xfrm>
          <a:prstGeom prst="bentConnector3">
            <a:avLst>
              <a:gd name="adj1" fmla="val 55037"/>
            </a:avLst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191" name="Shape 191"/>
          <p:cNvSpPr/>
          <p:nvPr/>
        </p:nvSpPr>
        <p:spPr>
          <a:xfrm>
            <a:off x="4394200" y="5384800"/>
            <a:ext cx="4152900" cy="1073150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5616575" y="5411788"/>
            <a:ext cx="1371600" cy="366712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TITOLO XII</a:t>
            </a:r>
          </a:p>
        </p:txBody>
      </p:sp>
      <p:sp>
        <p:nvSpPr>
          <p:cNvPr id="193" name="Shape 193"/>
          <p:cNvSpPr/>
          <p:nvPr/>
        </p:nvSpPr>
        <p:spPr>
          <a:xfrm>
            <a:off x="4462463" y="5618163"/>
            <a:ext cx="4157662" cy="641350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DISPOSIZIONI IN MATERIA PENALE </a:t>
            </a:r>
          </a:p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DI PROCEURA PENALE</a:t>
            </a:r>
          </a:p>
        </p:txBody>
      </p:sp>
      <p:cxnSp>
        <p:nvCxnSpPr>
          <p:cNvPr id="194" name="Shape 194"/>
          <p:cNvCxnSpPr>
            <a:stCxn id="185" idx="3"/>
            <a:endCxn id="191" idx="1"/>
          </p:cNvCxnSpPr>
          <p:nvPr/>
        </p:nvCxnSpPr>
        <p:spPr>
          <a:xfrm>
            <a:off x="3633788" y="3050382"/>
            <a:ext cx="760500" cy="2871000"/>
          </a:xfrm>
          <a:prstGeom prst="bentConnector3">
            <a:avLst>
              <a:gd name="adj1" fmla="val 55013"/>
            </a:avLst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95" name="Shape 195"/>
          <p:cNvCxnSpPr>
            <a:stCxn id="185" idx="3"/>
            <a:endCxn id="182" idx="8"/>
          </p:cNvCxnSpPr>
          <p:nvPr/>
        </p:nvCxnSpPr>
        <p:spPr>
          <a:xfrm>
            <a:off x="3633788" y="3050382"/>
            <a:ext cx="201600" cy="3273300"/>
          </a:xfrm>
          <a:prstGeom prst="bentConnector4">
            <a:avLst>
              <a:gd name="adj1" fmla="val 153398"/>
              <a:gd name="adj2" fmla="val 55609"/>
            </a:avLst>
          </a:prstGeom>
          <a:noFill/>
          <a:ln w="12600" cap="sq" cmpd="sng">
            <a:solidFill>
              <a:srgbClr val="000000"/>
            </a:solidFill>
            <a:prstDash val="dash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500563" y="188913"/>
            <a:ext cx="4152900" cy="1130300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867400" y="404813"/>
            <a:ext cx="1435100" cy="366712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TITOLO XIII</a:t>
            </a:r>
          </a:p>
        </p:txBody>
      </p:sp>
      <p:sp>
        <p:nvSpPr>
          <p:cNvPr id="204" name="Shape 204"/>
          <p:cNvSpPr/>
          <p:nvPr/>
        </p:nvSpPr>
        <p:spPr>
          <a:xfrm>
            <a:off x="4716463" y="765175"/>
            <a:ext cx="3757612" cy="366713"/>
          </a:xfrm>
          <a:prstGeom prst="rect">
            <a:avLst/>
          </a:prstGeom>
          <a:noFill/>
          <a:ln>
            <a:noFill/>
          </a:ln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NORME TRANSITORIE E FINALI</a:t>
            </a:r>
          </a:p>
        </p:txBody>
      </p:sp>
      <p:sp>
        <p:nvSpPr>
          <p:cNvPr id="205" name="Shape 205"/>
          <p:cNvSpPr/>
          <p:nvPr/>
        </p:nvSpPr>
        <p:spPr>
          <a:xfrm>
            <a:off x="304800" y="1989138"/>
            <a:ext cx="2898775" cy="915987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TUTELA DELLA SALUTE E DELLA SICUREZZA NEI LUOGHI DI LAVORO</a:t>
            </a:r>
          </a:p>
        </p:txBody>
      </p:sp>
      <p:sp>
        <p:nvSpPr>
          <p:cNvPr id="206" name="Shape 206"/>
          <p:cNvSpPr/>
          <p:nvPr/>
        </p:nvSpPr>
        <p:spPr>
          <a:xfrm>
            <a:off x="250825" y="1125538"/>
            <a:ext cx="3529013" cy="579437"/>
          </a:xfrm>
          <a:prstGeom prst="rect">
            <a:avLst/>
          </a:prstGeom>
          <a:solidFill>
            <a:srgbClr val="FFFF99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32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D.Lgs. 81/08   </a:t>
            </a:r>
          </a:p>
        </p:txBody>
      </p:sp>
      <p:sp>
        <p:nvSpPr>
          <p:cNvPr id="207" name="Shape 207"/>
          <p:cNvSpPr/>
          <p:nvPr/>
        </p:nvSpPr>
        <p:spPr>
          <a:xfrm>
            <a:off x="4500563" y="1484313"/>
            <a:ext cx="4152900" cy="1130300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ALLEGATI</a:t>
            </a:r>
          </a:p>
        </p:txBody>
      </p:sp>
      <p:cxnSp>
        <p:nvCxnSpPr>
          <p:cNvPr id="208" name="Shape 208"/>
          <p:cNvCxnSpPr>
            <a:stCxn id="206" idx="3"/>
            <a:endCxn id="207" idx="1"/>
          </p:cNvCxnSpPr>
          <p:nvPr/>
        </p:nvCxnSpPr>
        <p:spPr>
          <a:xfrm>
            <a:off x="3779838" y="1415256"/>
            <a:ext cx="720600" cy="634200"/>
          </a:xfrm>
          <a:prstGeom prst="bentConnector3">
            <a:avLst>
              <a:gd name="adj1" fmla="val 55251"/>
            </a:avLst>
          </a:pr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209" name="Shape 209"/>
          <p:cNvCxnSpPr>
            <a:stCxn id="206" idx="3"/>
            <a:endCxn id="202" idx="1"/>
          </p:cNvCxnSpPr>
          <p:nvPr/>
        </p:nvCxnSpPr>
        <p:spPr>
          <a:xfrm rot="10800000" flipH="1">
            <a:off x="3779838" y="754056"/>
            <a:ext cx="720600" cy="661200"/>
          </a:xfrm>
          <a:prstGeom prst="bentConnector3">
            <a:avLst>
              <a:gd name="adj1" fmla="val 55251"/>
            </a:avLst>
          </a:pr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210" name="Shape 210"/>
          <p:cNvSpPr/>
          <p:nvPr/>
        </p:nvSpPr>
        <p:spPr>
          <a:xfrm>
            <a:off x="323850" y="5033963"/>
            <a:ext cx="3384550" cy="915987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FUMO – ALCOL</a:t>
            </a:r>
          </a:p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STUPEFACENTI  </a:t>
            </a:r>
          </a:p>
          <a:p>
            <a:pPr marL="0" marR="0" lvl="0" indent="-1143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18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SOSTANZE PSICOTROPE</a:t>
            </a:r>
          </a:p>
        </p:txBody>
      </p:sp>
      <p:sp>
        <p:nvSpPr>
          <p:cNvPr id="211" name="Shape 211"/>
          <p:cNvSpPr/>
          <p:nvPr/>
        </p:nvSpPr>
        <p:spPr>
          <a:xfrm>
            <a:off x="320675" y="4127500"/>
            <a:ext cx="3529013" cy="579438"/>
          </a:xfrm>
          <a:prstGeom prst="rect">
            <a:avLst/>
          </a:prstGeom>
          <a:solidFill>
            <a:srgbClr val="FFFF99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933" dir="2700000" algn="ctr" rotWithShape="0">
              <a:srgbClr val="C0C0C0"/>
            </a:outerShdw>
          </a:effectLst>
        </p:spPr>
        <p:txBody>
          <a:bodyPr wrap="square" lIns="92150" tIns="46075" rIns="92150" bIns="46075" anchor="t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None/>
            </a:pPr>
            <a:r>
              <a:rPr lang="it-IT" sz="32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STILI DI VITA</a:t>
            </a:r>
          </a:p>
        </p:txBody>
      </p:sp>
      <p:sp>
        <p:nvSpPr>
          <p:cNvPr id="212" name="Shape 212"/>
          <p:cNvSpPr/>
          <p:nvPr/>
        </p:nvSpPr>
        <p:spPr>
          <a:xfrm>
            <a:off x="4500563" y="3860800"/>
            <a:ext cx="4152900" cy="1130300"/>
          </a:xfrm>
          <a:prstGeom prst="rect">
            <a:avLst/>
          </a:prstGeom>
          <a:solidFill>
            <a:srgbClr val="CCECFF"/>
          </a:solidFill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MISURE DI PREVENZIONE</a:t>
            </a:r>
          </a:p>
        </p:txBody>
      </p:sp>
      <p:cxnSp>
        <p:nvCxnSpPr>
          <p:cNvPr id="213" name="Shape 213"/>
          <p:cNvCxnSpPr>
            <a:endCxn id="212" idx="1"/>
          </p:cNvCxnSpPr>
          <p:nvPr/>
        </p:nvCxnSpPr>
        <p:spPr>
          <a:xfrm>
            <a:off x="3849563" y="4424450"/>
            <a:ext cx="651000" cy="1500"/>
          </a:xfrm>
          <a:prstGeom prst="bentConnector3">
            <a:avLst>
              <a:gd name="adj1" fmla="val 32092"/>
            </a:avLst>
          </a:pr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214" name="Shape 214"/>
          <p:cNvCxnSpPr/>
          <p:nvPr/>
        </p:nvCxnSpPr>
        <p:spPr>
          <a:xfrm>
            <a:off x="250825" y="3573463"/>
            <a:ext cx="8569325" cy="1587"/>
          </a:xfrm>
          <a:prstGeom prst="straightConnector1">
            <a:avLst/>
          </a:pr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251520" y="188640"/>
            <a:ext cx="8496944" cy="1323439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Obblighi responsabilità diritti doveri dei soggetti aziendali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TITOLO I art. 17-18 del DLgs 81/2008</a:t>
            </a:r>
          </a:p>
        </p:txBody>
      </p:sp>
      <p:sp>
        <p:nvSpPr>
          <p:cNvPr id="220" name="Shape 220"/>
          <p:cNvSpPr/>
          <p:nvPr/>
        </p:nvSpPr>
        <p:spPr>
          <a:xfrm>
            <a:off x="179512" y="1772817"/>
            <a:ext cx="3672408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159000" marR="0" lvl="0" indent="-2159000" algn="l" rtl="0">
              <a:spcBef>
                <a:spcPts val="0"/>
              </a:spcBef>
              <a:buSzPct val="250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0" marR="0" lvl="0" indent="-2159000" algn="l" rtl="0">
              <a:spcBef>
                <a:spcPts val="0"/>
              </a:spcBef>
              <a:buSzPct val="250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0" marR="0" lvl="0" indent="-2159000" algn="l" rtl="0">
              <a:spcBef>
                <a:spcPts val="0"/>
              </a:spcBef>
              <a:buSzPct val="250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0" marR="0" lvl="0" indent="-2159000" algn="l" rtl="0">
              <a:spcBef>
                <a:spcPts val="0"/>
              </a:spcBef>
              <a:buSzPct val="250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395536" y="4581128"/>
            <a:ext cx="3096344" cy="122413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3492500" marR="0" lvl="0" indent="-3492500" algn="ctr" rtl="0">
              <a:spcBef>
                <a:spcPts val="0"/>
              </a:spcBef>
              <a:buSzPct val="25000"/>
              <a:buNone/>
            </a:pP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lavoratori</a:t>
            </a:r>
          </a:p>
        </p:txBody>
      </p:sp>
      <p:sp>
        <p:nvSpPr>
          <p:cNvPr id="222" name="Shape 222"/>
          <p:cNvSpPr/>
          <p:nvPr/>
        </p:nvSpPr>
        <p:spPr>
          <a:xfrm>
            <a:off x="395536" y="2204864"/>
            <a:ext cx="3240360" cy="122413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3492500" marR="0" lvl="0" indent="-3492500" algn="ctr" rtl="0">
              <a:spcBef>
                <a:spcPts val="0"/>
              </a:spcBef>
              <a:buSzPct val="25000"/>
              <a:buNone/>
            </a:pP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datore di lavoro 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3779912" y="1772816"/>
            <a:ext cx="5040560" cy="1938992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49263" marR="0" lvl="0" indent="-271463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formare </a:t>
            </a: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informare i lavoratori;</a:t>
            </a:r>
          </a:p>
          <a:p>
            <a:pPr marL="449263" marR="0" lvl="0" indent="-271463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nominare il </a:t>
            </a:r>
            <a:r>
              <a:rPr lang="it-IT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medico competente </a:t>
            </a: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(nei casi previsti dalla legge) ;</a:t>
            </a:r>
          </a:p>
          <a:p>
            <a:pPr marL="449263" marR="0" lvl="0" indent="-271463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designare</a:t>
            </a: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RSPP ;</a:t>
            </a:r>
          </a:p>
          <a:p>
            <a:pPr marL="449263" marR="0" lvl="0" indent="-271463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redigere </a:t>
            </a:r>
            <a:r>
              <a:rPr lang="it-IT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it-IT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DVR</a:t>
            </a: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3779912" y="3933056"/>
            <a:ext cx="5040560" cy="2677656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69875" marR="0" lvl="0" indent="-180975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rispettare le indicazioni </a:t>
            </a: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 gli vengono impartite dai superiori;</a:t>
            </a:r>
          </a:p>
          <a:p>
            <a:pPr marL="269875" marR="0" lvl="0" indent="-180975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prendersi cura della propria salute </a:t>
            </a: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sicurezza;</a:t>
            </a:r>
          </a:p>
          <a:p>
            <a:pPr marL="269875" marR="0" lvl="0" indent="-180975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prendersi cura della salute </a:t>
            </a: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sicurezza delle persone su cui ricade la propria azione;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493</TotalTime>
  <Words>3753</Words>
  <Application>Microsoft Office PowerPoint</Application>
  <PresentationFormat>Presentazione su schermo (4:3)</PresentationFormat>
  <Paragraphs>683</Paragraphs>
  <Slides>50</Slides>
  <Notes>44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1" baseType="lpstr">
      <vt:lpstr>Astro</vt:lpstr>
      <vt:lpstr>        “L’Istruzione e la formazione sono le armi più potenti che si possono utilizzare per cambiare il mondo” Nelson Mandela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  Obblighi responsabilità diritti doveri e sanzioni soggetti aziendali  TITOLO I art. 17-18 del DLgs 81/2008 </vt:lpstr>
      <vt:lpstr> Il Documento di Valutazione dei Rischi TITOLO I art. 17 - 25 del DLgs 81/2008 </vt:lpstr>
      <vt:lpstr>Diapositiva 19</vt:lpstr>
      <vt:lpstr>DEFINIZIONI</vt:lpstr>
      <vt:lpstr> R = p x g questa formula può essere corretta tenendo conto del fattore pr (prevenzione e protezione) da porre al denominatore. 0  ASSENTE     1 – 2 LIEVE    3 - 4 CONSISTENTE      6 – 8 GRAVE 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SORVEGLIANZA  SANITARIA   </vt:lpstr>
      <vt:lpstr>EMERGENZE -  DISPOSIZIONI GENERALI </vt:lpstr>
      <vt:lpstr>Diapositiva 36</vt:lpstr>
      <vt:lpstr>Diapositiva 37</vt:lpstr>
      <vt:lpstr>Diapositiva 38</vt:lpstr>
      <vt:lpstr>DIRITTI DEI LAVORATORI IN CASO  DI PERICOLO GRAVE E IMMEDIATO </vt:lpstr>
      <vt:lpstr>PRIMO SOCCORSO E PREVENZIONE INCENDI</vt:lpstr>
      <vt:lpstr>CONSULTAZIONE E PARTECIPAZIONE   DEI LAVORATORI  </vt:lpstr>
      <vt:lpstr>ATTRIBUZIONI DEL RAPPRESENTANTE    DEI LAVORATORI PER LA SICUREZZA</vt:lpstr>
      <vt:lpstr>INFORMAZIONE AI  LAVORATORI   </vt:lpstr>
      <vt:lpstr>FORMAZIONE E ADDESTRAMENTO DEI  LAVORATORI   </vt:lpstr>
      <vt:lpstr>FORMAZIONE E ADDESTRAMENTO DEI  LAVORATORI   </vt:lpstr>
      <vt:lpstr>Diapositiva 46</vt:lpstr>
      <vt:lpstr>ASSISTENZA   </vt:lpstr>
      <vt:lpstr>VIGILANZA   </vt:lpstr>
      <vt:lpstr>ITER DI UNA ISPEZIONE  </vt:lpstr>
      <vt:lpstr>TIPOLOGIE DI SANZIONI E PROVVEDIMENTI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“L’Istruzione e la formazione sono le armi più potenti che si possono utilizzare per cambiare il mondo” Nelson Mandela</dc:title>
  <dc:creator>Salvatore Baffa</dc:creator>
  <cp:lastModifiedBy>Salvatore Baffa</cp:lastModifiedBy>
  <cp:revision>17</cp:revision>
  <dcterms:modified xsi:type="dcterms:W3CDTF">2018-05-02T20:13:34Z</dcterms:modified>
</cp:coreProperties>
</file>